
<file path=[Content_Types].xml><?xml version="1.0" encoding="utf-8"?>
<Types xmlns="http://schemas.openxmlformats.org/package/2006/content-types"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  <p:sldMasterId id="2147483684" r:id="rId4"/>
    <p:sldMasterId id="2147483696" r:id="rId5"/>
  </p:sldMasterIdLst>
  <p:sldIdLst>
    <p:sldId id="256" r:id="rId6"/>
    <p:sldId id="259" r:id="rId7"/>
    <p:sldId id="258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57" r:id="rId23"/>
    <p:sldId id="274" r:id="rId24"/>
  </p:sldIdLst>
  <p:sldSz cx="9144000" cy="6858000" type="screen4x3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8" d="100"/>
          <a:sy n="108" d="100"/>
        </p:scale>
        <p:origin x="-1704" y="-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4F02476-53F5-4D82-872B-B72B223018BB}" type="datetimeFigureOut">
              <a:rPr lang="zh-CN" altLang="en-US"/>
              <a:pPr>
                <a:defRPr/>
              </a:pPr>
              <a:t>2016-03-28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4D4C8B8-BD27-42DC-B23E-B01C864F501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D8458CE-D27F-487B-AD90-8152A90309F0}" type="datetimeFigureOut">
              <a:rPr lang="zh-CN" altLang="en-US"/>
              <a:pPr>
                <a:defRPr/>
              </a:pPr>
              <a:t>2016-03-28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A6CC5F6-3CCC-4AD5-A734-B6E773E4824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A203367-AF66-451F-A51A-210EB194B9C0}" type="datetimeFigureOut">
              <a:rPr lang="zh-CN" altLang="en-US"/>
              <a:pPr>
                <a:defRPr/>
              </a:pPr>
              <a:t>2016-03-28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848BABF-C890-4897-9E0C-BE695979720A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BC504EE-AEA4-4AEE-A690-7FB0C2B17AAB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2016-03-28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904FEA2-852D-49E8-BDCC-7A8A3A982C66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81379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72B641D-6FFF-468A-AD8F-52B4AB7380D2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2016-03-28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ECB13D8-59E9-4908-8B8C-5B88CFE59103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733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7175EF8-D5CA-4F45-A9D2-0E50A39E70C6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2016-03-28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EA93FE-A701-441D-BE1D-9CFBCD2455D0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25388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6A1002F-85FE-43BE-8B65-BE1115D57B2D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2016-03-28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17F3015-AC66-4195-8294-9F31C37928CA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879104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BF18EF6-9972-40EF-A12C-CBF8E67102A0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2016-03-28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BA02211-1A21-4D30-B4FF-194C0C58EE37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469370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4396480-F531-4235-B23A-91B32583DFA8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2016-03-28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DCB1BD7-8A9E-4567-B4F7-3F670A4C708B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182363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84E1103-4AC6-49B2-A1D8-61DFC8D97F22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2016-03-28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BE4ED56-9500-48BB-A193-366453A99DF0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779529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FC0C1D-460E-49B2-A1DB-921DE7C280B2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2016-03-28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293812F-6CA3-4365-B726-73DFFBC2014B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24700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8853DCB-2B2A-4674-87F5-C80EFC163B74}" type="datetimeFigureOut">
              <a:rPr lang="zh-CN" altLang="en-US"/>
              <a:pPr>
                <a:defRPr/>
              </a:pPr>
              <a:t>2016-03-28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2094997-C7A0-4FA2-9F9E-496F7B4DBD8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F15D8D2-F84A-4F77-876B-3191C696AFF6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2016-03-28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DB68E24-12EA-42A7-ACAF-DBC2DC68D048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808911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D537EA4-5C79-4793-AA27-880BED4A83CE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2016-03-28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3D082FD-EF8A-46A6-B6CE-B40DA57634E3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494754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361C003-DD01-4F91-A2C0-01A57089218C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2016-03-28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0573964-65B2-4C17-AC03-904819D266D1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631506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noProof="1" smtClean="0"/>
              <a:t>单击此处编辑母版副标题样式</a:t>
            </a:r>
            <a:endParaRPr lang="zh-CN" altLang="en-US" noProof="1"/>
          </a:p>
        </p:txBody>
      </p:sp>
      <p:sp>
        <p:nvSpPr>
          <p:cNvPr id="4" name="Rectangle 4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x-none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x-none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EFD68A3-6E7E-467D-BF43-81B7F045FDAC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7732770"/>
      </p:ext>
    </p:extLst>
  </p:cSld>
  <p:clrMapOvr>
    <a:masterClrMapping/>
  </p:clrMapOvr>
  <p:transition spd="slow" advTm="1500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Rectangle 4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x-none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x-none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61D1FAC-32B1-4B08-ADFC-58E40A0D9BEF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7747116"/>
      </p:ext>
    </p:extLst>
  </p:cSld>
  <p:clrMapOvr>
    <a:masterClrMapping/>
  </p:clrMapOvr>
  <p:transition spd="slow" advTm="1500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</p:txBody>
      </p:sp>
      <p:sp>
        <p:nvSpPr>
          <p:cNvPr id="4" name="Rectangle 4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x-none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x-none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D8AAA9-BD5C-40BD-A462-988D2DFEB19E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2159254"/>
      </p:ext>
    </p:extLst>
  </p:cSld>
  <p:clrMapOvr>
    <a:masterClrMapping/>
  </p:clrMapOvr>
  <p:transition spd="slow" advTm="1500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08476" cy="4114800"/>
          </a:xfrm>
        </p:spPr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9724" y="1981200"/>
            <a:ext cx="3808476" cy="4114800"/>
          </a:xfrm>
        </p:spPr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5" name="Rectangle 4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x-none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x-none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1502493-C38F-4ACF-9DC7-8331B9ADB9CB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2732635"/>
      </p:ext>
    </p:extLst>
  </p:cSld>
  <p:clrMapOvr>
    <a:masterClrMapping/>
  </p:clrMapOvr>
  <p:transition spd="slow" advTm="1500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9841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9841" y="2505075"/>
            <a:ext cx="3868340" cy="3684588"/>
          </a:xfrm>
        </p:spPr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7" name="Rectangle 4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x-none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x-none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D19BDBB-1B92-4450-A97B-07922320AEBB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3581410"/>
      </p:ext>
    </p:extLst>
  </p:cSld>
  <p:clrMapOvr>
    <a:masterClrMapping/>
  </p:clrMapOvr>
  <p:transition spd="slow" advTm="1500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Rectangle 4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x-none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x-none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6F1C633-36E3-438D-BCCD-D73F36890C66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8201446"/>
      </p:ext>
    </p:extLst>
  </p:cSld>
  <p:clrMapOvr>
    <a:masterClrMapping/>
  </p:clrMapOvr>
  <p:transition spd="slow" advTm="1500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x-none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x-none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14DCCB0-F5FE-4689-8445-66041E8E0158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2735487"/>
      </p:ext>
    </p:extLst>
  </p:cSld>
  <p:clrMapOvr>
    <a:masterClrMapping/>
  </p:clrMapOvr>
  <p:transition spd="slow" advTm="1500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406FA5E-387A-4156-8C42-A68B502FD163}" type="datetimeFigureOut">
              <a:rPr lang="zh-CN" altLang="en-US"/>
              <a:pPr>
                <a:defRPr/>
              </a:pPr>
              <a:t>2016-03-28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A95B81B-4788-4F38-9565-EFC54254761C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x-none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x-none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E3D9218-0A9C-4069-9561-3A664606B061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0653734"/>
      </p:ext>
    </p:extLst>
  </p:cSld>
  <p:clrMapOvr>
    <a:masterClrMapping/>
  </p:clrMapOvr>
  <p:transition spd="slow" advTm="1500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zh-CN" altLang="en-US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x-none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x-none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175B6AD-C559-4838-ACD7-A83138193CD3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0816970"/>
      </p:ext>
    </p:extLst>
  </p:cSld>
  <p:clrMapOvr>
    <a:masterClrMapping/>
  </p:clrMapOvr>
  <p:transition spd="slow" advTm="1500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Rectangle 4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x-none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x-none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837BA5B-D5DB-4FE4-B61E-B0855F3BAA3B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0610278"/>
      </p:ext>
    </p:extLst>
  </p:cSld>
  <p:clrMapOvr>
    <a:masterClrMapping/>
  </p:clrMapOvr>
  <p:transition spd="slow" advTm="1500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716657" cy="5486400"/>
          </a:xfrm>
        </p:spPr>
        <p:txBody>
          <a:bodyPr vert="eaVert"/>
          <a:lstStyle/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Rectangle 4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x-none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x-none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733BE5-3E00-4F18-90F0-05BBABD77C05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3853883"/>
      </p:ext>
    </p:extLst>
  </p:cSld>
  <p:clrMapOvr>
    <a:masterClrMapping/>
  </p:clrMapOvr>
  <p:transition spd="slow" advTm="1500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noProof="1" smtClean="0"/>
              <a:t>单击此处编辑母版副标题样式</a:t>
            </a:r>
            <a:endParaRPr lang="zh-CN" altLang="en-US" noProof="1"/>
          </a:p>
        </p:txBody>
      </p:sp>
      <p:sp>
        <p:nvSpPr>
          <p:cNvPr id="4" name="Rectangle 4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x-none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x-none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EFD68A3-6E7E-467D-BF43-81B7F045FDAC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5756930"/>
      </p:ext>
    </p:extLst>
  </p:cSld>
  <p:clrMapOvr>
    <a:masterClrMapping/>
  </p:clrMapOvr>
  <p:transition spd="slow" advTm="1500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Rectangle 4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x-none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x-none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61D1FAC-32B1-4B08-ADFC-58E40A0D9BEF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6067370"/>
      </p:ext>
    </p:extLst>
  </p:cSld>
  <p:clrMapOvr>
    <a:masterClrMapping/>
  </p:clrMapOvr>
  <p:transition spd="slow" advTm="1500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</p:txBody>
      </p:sp>
      <p:sp>
        <p:nvSpPr>
          <p:cNvPr id="4" name="Rectangle 4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x-none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x-none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D8AAA9-BD5C-40BD-A462-988D2DFEB19E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3681752"/>
      </p:ext>
    </p:extLst>
  </p:cSld>
  <p:clrMapOvr>
    <a:masterClrMapping/>
  </p:clrMapOvr>
  <p:transition spd="slow" advTm="1500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08476" cy="4114800"/>
          </a:xfrm>
        </p:spPr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9724" y="1981200"/>
            <a:ext cx="3808476" cy="4114800"/>
          </a:xfrm>
        </p:spPr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5" name="Rectangle 4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x-none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x-none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1502493-C38F-4ACF-9DC7-8331B9ADB9CB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9224201"/>
      </p:ext>
    </p:extLst>
  </p:cSld>
  <p:clrMapOvr>
    <a:masterClrMapping/>
  </p:clrMapOvr>
  <p:transition spd="slow" advTm="1500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9841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9841" y="2505075"/>
            <a:ext cx="3868340" cy="3684588"/>
          </a:xfrm>
        </p:spPr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7" name="Rectangle 4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x-none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x-none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D19BDBB-1B92-4450-A97B-07922320AEBB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0972328"/>
      </p:ext>
    </p:extLst>
  </p:cSld>
  <p:clrMapOvr>
    <a:masterClrMapping/>
  </p:clrMapOvr>
  <p:transition spd="slow" advTm="1500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Rectangle 4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x-none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x-none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6F1C633-36E3-438D-BCCD-D73F36890C66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8968837"/>
      </p:ext>
    </p:extLst>
  </p:cSld>
  <p:clrMapOvr>
    <a:masterClrMapping/>
  </p:clrMapOvr>
  <p:transition spd="slow" advTm="1500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2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2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B66C3DF-3D2C-4067-AFAD-8D54D9410D7A}" type="datetimeFigureOut">
              <a:rPr lang="zh-CN" altLang="en-US"/>
              <a:pPr>
                <a:defRPr/>
              </a:pPr>
              <a:t>2016-03-28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7F3B11-029A-425C-95BD-510F10AF534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x-none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x-none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14DCCB0-F5FE-4689-8445-66041E8E0158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6542762"/>
      </p:ext>
    </p:extLst>
  </p:cSld>
  <p:clrMapOvr>
    <a:masterClrMapping/>
  </p:clrMapOvr>
  <p:transition spd="slow" advTm="1500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x-none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x-none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E3D9218-0A9C-4069-9561-3A664606B061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5063136"/>
      </p:ext>
    </p:extLst>
  </p:cSld>
  <p:clrMapOvr>
    <a:masterClrMapping/>
  </p:clrMapOvr>
  <p:transition spd="slow" advTm="1500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zh-CN" altLang="en-US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x-none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x-none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175B6AD-C559-4838-ACD7-A83138193CD3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1462707"/>
      </p:ext>
    </p:extLst>
  </p:cSld>
  <p:clrMapOvr>
    <a:masterClrMapping/>
  </p:clrMapOvr>
  <p:transition spd="slow" advTm="1500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Rectangle 4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x-none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x-none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837BA5B-D5DB-4FE4-B61E-B0855F3BAA3B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9177117"/>
      </p:ext>
    </p:extLst>
  </p:cSld>
  <p:clrMapOvr>
    <a:masterClrMapping/>
  </p:clrMapOvr>
  <p:transition spd="slow" advTm="1500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716657" cy="5486400"/>
          </a:xfrm>
        </p:spPr>
        <p:txBody>
          <a:bodyPr vert="eaVert"/>
          <a:lstStyle/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Rectangle 4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x-none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x-none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733BE5-3E00-4F18-90F0-05BBABD77C05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1017113"/>
      </p:ext>
    </p:extLst>
  </p:cSld>
  <p:clrMapOvr>
    <a:masterClrMapping/>
  </p:clrMapOvr>
  <p:transition spd="slow" advTm="1500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4F02476-53F5-4D82-872B-B72B223018BB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2016-03-28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4D4C8B8-BD27-42DC-B23E-B01C864F5014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592409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8853DCB-2B2A-4674-87F5-C80EFC163B74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2016-03-28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2094997-C7A0-4FA2-9F9E-496F7B4DBD81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041171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406FA5E-387A-4156-8C42-A68B502FD163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2016-03-28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A95B81B-4788-4F38-9565-EFC54254761C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378675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2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2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B66C3DF-3D2C-4067-AFAD-8D54D9410D7A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2016-03-28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7F3B11-029A-425C-95BD-510F10AF5344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35332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590CEDD-95BB-49AB-B7A2-BB8195DCB46A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2016-03-28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861FB2-FEF3-4DB8-9F20-FEB496ECFE42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92902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590CEDD-95BB-49AB-B7A2-BB8195DCB46A}" type="datetimeFigureOut">
              <a:rPr lang="zh-CN" altLang="en-US"/>
              <a:pPr>
                <a:defRPr/>
              </a:pPr>
              <a:t>2016-03-28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861FB2-FEF3-4DB8-9F20-FEB496ECFE4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CFA579-BE7D-4307-A47A-7CE7EDA3AF54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2016-03-28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41B23F6-C16B-41A3-8CEA-5A49EC13C678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7184215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8783FFC-4403-4155-AA29-7B5E50160FF8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2016-03-28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CBB31C1-2A9A-4CFD-9B73-17C95FA2884A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711593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CE8540-63A1-4CBB-8819-FFE2FE8AA170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2016-03-28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61DD544-77E4-4E28-B9B7-897DB9D2E099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6197417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D48FAC2-1DF0-4084-B408-46E05B1B29FB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2016-03-28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5C2C153-1845-41A7-AB9B-C4F2CC2FAA2B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1121191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D8458CE-D27F-487B-AD90-8152A90309F0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2016-03-28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A6CC5F6-3CCC-4AD5-A734-B6E773E48244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412911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A203367-AF66-451F-A51A-210EB194B9C0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2016-03-28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848BABF-C890-4897-9E0C-BE695979720A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62448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CFA579-BE7D-4307-A47A-7CE7EDA3AF54}" type="datetimeFigureOut">
              <a:rPr lang="zh-CN" altLang="en-US"/>
              <a:pPr>
                <a:defRPr/>
              </a:pPr>
              <a:t>2016-03-28</a:t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41B23F6-C16B-41A3-8CEA-5A49EC13C67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8783FFC-4403-4155-AA29-7B5E50160FF8}" type="datetimeFigureOut">
              <a:rPr lang="zh-CN" altLang="en-US"/>
              <a:pPr>
                <a:defRPr/>
              </a:pPr>
              <a:t>2016-03-28</a:t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CBB31C1-2A9A-4CFD-9B73-17C95FA2884A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CE8540-63A1-4CBB-8819-FFE2FE8AA170}" type="datetimeFigureOut">
              <a:rPr lang="zh-CN" altLang="en-US"/>
              <a:pPr>
                <a:defRPr/>
              </a:pPr>
              <a:t>2016-03-28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61DD544-77E4-4E28-B9B7-897DB9D2E09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D48FAC2-1DF0-4084-B408-46E05B1B29FB}" type="datetimeFigureOut">
              <a:rPr lang="zh-CN" altLang="en-US"/>
              <a:pPr>
                <a:defRPr/>
              </a:pPr>
              <a:t>2016-03-28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5C2C153-1845-41A7-AB9B-C4F2CC2FAA2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600202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8A92ACD1-2065-4339-BF5C-07E866EF61FC}" type="datetimeFigureOut">
              <a:rPr lang="zh-CN" altLang="en-US"/>
              <a:pPr>
                <a:defRPr/>
              </a:pPr>
              <a:t>2016-03-28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81F47FAC-9266-4C2E-8AC5-2F58880CC816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628650" y="365126"/>
            <a:ext cx="7886700" cy="1325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628650" y="1825625"/>
            <a:ext cx="7886700" cy="4351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D9A32AF6-EDA6-4A5F-A19A-4EC363BEEA41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2016-03-28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B7721C51-468F-44B3-9C78-D79DCE2B50EE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87368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/>
          <a:ea typeface="宋体" charset="-122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/>
          <a:ea typeface="宋体" charset="-122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/>
          <a:ea typeface="宋体" charset="-122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/>
          <a:ea typeface="宋体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/>
          <a:ea typeface="宋体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/>
          <a:ea typeface="宋体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/>
          <a:ea typeface="宋体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/>
          <a:ea typeface="宋体" charset="-122"/>
        </a:defRPr>
      </a:lvl9pPr>
    </p:titleStyle>
    <p:bodyStyle>
      <a:lvl1pPr marL="228600" indent="-228600" algn="l" rtl="0" fontAlgn="base">
        <a:lnSpc>
          <a:spcPct val="90000"/>
        </a:lnSpc>
        <a:spcBef>
          <a:spcPts val="1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028" name="Rectangle 4"/>
          <p:cNvSpPr>
            <a:spLocks noGrp="1"/>
          </p:cNvSpPr>
          <p:nvPr>
            <p:ph type="dt" sz="half" idx="2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/>
          </a:ln>
        </p:spPr>
        <p:txBody>
          <a:bodyPr/>
          <a:lstStyle>
            <a:lvl1pPr>
              <a:defRPr sz="1400" noProof="1"/>
            </a:lvl1pPr>
          </a:lstStyle>
          <a:p>
            <a:pPr>
              <a:buFont typeface="Arial" pitchFamily="34" charset="0"/>
              <a:buNone/>
              <a:defRPr/>
            </a:pPr>
            <a:endParaRPr lang="en-US" altLang="x-none">
              <a:solidFill>
                <a:srgbClr val="000000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1029" name="Rectangle 5"/>
          <p:cNvSpPr>
            <a:spLocks noGrp="1"/>
          </p:cNvSpPr>
          <p:nvPr>
            <p:ph type="ftr" sz="quarter" idx="3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/>
          </a:ln>
        </p:spPr>
        <p:txBody>
          <a:bodyPr/>
          <a:lstStyle>
            <a:lvl1pPr algn="ctr">
              <a:defRPr sz="1400" noProof="1"/>
            </a:lvl1pPr>
          </a:lstStyle>
          <a:p>
            <a:pPr>
              <a:buFont typeface="Arial" pitchFamily="34" charset="0"/>
              <a:buNone/>
              <a:defRPr/>
            </a:pPr>
            <a:endParaRPr lang="en-US" altLang="x-none">
              <a:solidFill>
                <a:srgbClr val="000000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1030" name="Rectangle 6"/>
          <p:cNvSpPr>
            <a:spLocks noGrp="1"/>
          </p:cNvSpPr>
          <p:nvPr>
            <p:ph type="sldNum" sz="quarter" idx="4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Times New Roman" pitchFamily="18" charset="0"/>
              </a:defRPr>
            </a:lvl1pPr>
          </a:lstStyle>
          <a:p>
            <a:pPr>
              <a:buFont typeface="Arial" pitchFamily="34" charset="0"/>
              <a:buNone/>
              <a:defRPr/>
            </a:pPr>
            <a:fld id="{D46C3B0F-97D5-4409-9244-0A0E26E7EE8F}" type="slidenum">
              <a:rPr lang="en-US" altLang="zh-CN">
                <a:solidFill>
                  <a:srgbClr val="000000"/>
                </a:solidFill>
                <a:ea typeface="宋体" pitchFamily="2" charset="-122"/>
              </a:rPr>
              <a:pPr>
                <a:buFont typeface="Arial" pitchFamily="34" charset="0"/>
                <a:buNone/>
                <a:defRPr/>
              </a:pPr>
              <a:t>‹#›</a:t>
            </a:fld>
            <a:endParaRPr lang="en-US" altLang="zh-CN">
              <a:solidFill>
                <a:srgbClr val="000000"/>
              </a:solidFill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089826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ransition spd="slow" advTm="1500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eaLnBrk="0" fontAlgn="base" latinLnBrk="0" hangingPunct="0"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0" fontAlgn="base" latinLnBrk="0" hangingPunct="0"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0" fontAlgn="base" latinLnBrk="0" hangingPunct="0"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0" fontAlgn="base" latinLnBrk="0" hangingPunct="0"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0" fontAlgn="base" latinLnBrk="0" hangingPunct="0">
        <a:spcBef>
          <a:spcPct val="0"/>
        </a:spcBef>
        <a:spcAft>
          <a:spcPct val="0"/>
        </a:spcAft>
        <a:buFont typeface="Arial" charset="0"/>
        <a:buNone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914400" lvl="2" indent="0" algn="l" defTabSz="914400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371600" lvl="3" indent="0" algn="l" defTabSz="914400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828800" lvl="4" indent="0" algn="l" defTabSz="914400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286000" lvl="5" indent="0" algn="l" defTabSz="914400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743200" lvl="6" indent="0" algn="l" defTabSz="914400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200400" lvl="7" indent="0" algn="l" defTabSz="914400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657600" lvl="8" indent="0" algn="l" defTabSz="914400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028" name="Rectangle 4"/>
          <p:cNvSpPr>
            <a:spLocks noGrp="1"/>
          </p:cNvSpPr>
          <p:nvPr>
            <p:ph type="dt" sz="half" idx="2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/>
          </a:ln>
        </p:spPr>
        <p:txBody>
          <a:bodyPr/>
          <a:lstStyle>
            <a:lvl1pPr>
              <a:defRPr sz="1400" noProof="1"/>
            </a:lvl1pPr>
          </a:lstStyle>
          <a:p>
            <a:pPr>
              <a:buFont typeface="Arial" pitchFamily="34" charset="0"/>
              <a:buNone/>
              <a:defRPr/>
            </a:pPr>
            <a:endParaRPr lang="en-US" altLang="x-none">
              <a:solidFill>
                <a:srgbClr val="000000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1029" name="Rectangle 5"/>
          <p:cNvSpPr>
            <a:spLocks noGrp="1"/>
          </p:cNvSpPr>
          <p:nvPr>
            <p:ph type="ftr" sz="quarter" idx="3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/>
          </a:ln>
        </p:spPr>
        <p:txBody>
          <a:bodyPr/>
          <a:lstStyle>
            <a:lvl1pPr algn="ctr">
              <a:defRPr sz="1400" noProof="1"/>
            </a:lvl1pPr>
          </a:lstStyle>
          <a:p>
            <a:pPr>
              <a:buFont typeface="Arial" pitchFamily="34" charset="0"/>
              <a:buNone/>
              <a:defRPr/>
            </a:pPr>
            <a:endParaRPr lang="en-US" altLang="x-none">
              <a:solidFill>
                <a:srgbClr val="000000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1030" name="Rectangle 6"/>
          <p:cNvSpPr>
            <a:spLocks noGrp="1"/>
          </p:cNvSpPr>
          <p:nvPr>
            <p:ph type="sldNum" sz="quarter" idx="4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Times New Roman" pitchFamily="18" charset="0"/>
              </a:defRPr>
            </a:lvl1pPr>
          </a:lstStyle>
          <a:p>
            <a:pPr>
              <a:buFont typeface="Arial" pitchFamily="34" charset="0"/>
              <a:buNone/>
              <a:defRPr/>
            </a:pPr>
            <a:fld id="{D46C3B0F-97D5-4409-9244-0A0E26E7EE8F}" type="slidenum">
              <a:rPr lang="en-US" altLang="zh-CN">
                <a:solidFill>
                  <a:srgbClr val="000000"/>
                </a:solidFill>
                <a:ea typeface="宋体" pitchFamily="2" charset="-122"/>
              </a:rPr>
              <a:pPr>
                <a:buFont typeface="Arial" pitchFamily="34" charset="0"/>
                <a:buNone/>
                <a:defRPr/>
              </a:pPr>
              <a:t>‹#›</a:t>
            </a:fld>
            <a:endParaRPr lang="en-US" altLang="zh-CN">
              <a:solidFill>
                <a:srgbClr val="000000"/>
              </a:solidFill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299957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ransition spd="slow" advTm="1500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eaLnBrk="0" fontAlgn="base" latinLnBrk="0" hangingPunct="0"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0" fontAlgn="base" latinLnBrk="0" hangingPunct="0"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0" fontAlgn="base" latinLnBrk="0" hangingPunct="0"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0" fontAlgn="base" latinLnBrk="0" hangingPunct="0"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0" fontAlgn="base" latinLnBrk="0" hangingPunct="0">
        <a:spcBef>
          <a:spcPct val="0"/>
        </a:spcBef>
        <a:spcAft>
          <a:spcPct val="0"/>
        </a:spcAft>
        <a:buFont typeface="Arial" charset="0"/>
        <a:buNone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914400" lvl="2" indent="0" algn="l" defTabSz="914400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371600" lvl="3" indent="0" algn="l" defTabSz="914400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828800" lvl="4" indent="0" algn="l" defTabSz="914400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286000" lvl="5" indent="0" algn="l" defTabSz="914400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743200" lvl="6" indent="0" algn="l" defTabSz="914400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200400" lvl="7" indent="0" algn="l" defTabSz="914400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657600" lvl="8" indent="0" algn="l" defTabSz="914400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600202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8A92ACD1-2065-4339-BF5C-07E866EF61FC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2016-03-28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81F47FAC-9266-4C2E-8AC5-2F58880CC816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27695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4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4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4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4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5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wmf"/><Relationship Id="rId1" Type="http://schemas.openxmlformats.org/officeDocument/2006/relationships/slideLayout" Target="../slideLayouts/slideLayout2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4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3" name="图片 3" descr="4比3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-100013"/>
            <a:ext cx="9144000" cy="68580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0" y="5105400"/>
            <a:ext cx="9144000" cy="1752600"/>
          </a:xfrm>
        </p:spPr>
        <p:txBody>
          <a:bodyPr>
            <a:normAutofit/>
          </a:bodyPr>
          <a:lstStyle/>
          <a:p>
            <a:r>
              <a:rPr lang="zh-CN" altLang="en-US" sz="4800" b="1" smtClean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2" charset="-122"/>
                <a:ea typeface="黑体" pitchFamily="2" charset="-122"/>
                <a:cs typeface="微软雅黑"/>
              </a:rPr>
              <a:t>热烈欢迎六校联盟兄弟学校</a:t>
            </a:r>
            <a:endParaRPr lang="en-US" altLang="zh-CN" sz="4800" b="1" smtClean="0">
              <a:solidFill>
                <a:srgbClr val="00206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itchFamily="2" charset="-122"/>
              <a:ea typeface="黑体" pitchFamily="2" charset="-122"/>
              <a:cs typeface="微软雅黑"/>
            </a:endParaRPr>
          </a:p>
          <a:p>
            <a:r>
              <a:rPr lang="zh-CN" altLang="en-US" sz="4800" b="1" smtClean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2" charset="-122"/>
                <a:ea typeface="黑体" pitchFamily="2" charset="-122"/>
                <a:cs typeface="微软雅黑"/>
              </a:rPr>
              <a:t>参加广一模分析研讨会！</a:t>
            </a:r>
          </a:p>
        </p:txBody>
      </p:sp>
      <p:sp>
        <p:nvSpPr>
          <p:cNvPr id="13318" name="Text Box 6"/>
          <p:cNvSpPr txBox="1">
            <a:spLocks noChangeArrowheads="1"/>
          </p:cNvSpPr>
          <p:nvPr/>
        </p:nvSpPr>
        <p:spPr bwMode="auto">
          <a:xfrm>
            <a:off x="0" y="2060575"/>
            <a:ext cx="9144000" cy="275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70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楷体_GB2312" pitchFamily="49" charset="-122"/>
              </a:rPr>
              <a:t>群英荟萃酝良策</a:t>
            </a:r>
          </a:p>
          <a:p>
            <a:pPr algn="ctr">
              <a:spcBef>
                <a:spcPct val="50000"/>
              </a:spcBef>
            </a:pPr>
            <a:r>
              <a:rPr lang="zh-CN" altLang="en-US" sz="70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楷体_GB2312" pitchFamily="49" charset="-122"/>
              </a:rPr>
              <a:t>和衷共济谱华章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矩形 4"/>
          <p:cNvSpPr>
            <a:spLocks noChangeArrowheads="1"/>
          </p:cNvSpPr>
          <p:nvPr/>
        </p:nvSpPr>
        <p:spPr bwMode="auto">
          <a:xfrm>
            <a:off x="684213" y="836613"/>
            <a:ext cx="8501062" cy="1189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buFont typeface="Arial" pitchFamily="34" charset="0"/>
              <a:buNone/>
            </a:pPr>
            <a:endParaRPr lang="zh-CN" altLang="en-US" sz="3600" b="1" smtClean="0">
              <a:solidFill>
                <a:srgbClr val="FF0000"/>
              </a:solidFill>
              <a:latin typeface="黑体" pitchFamily="49" charset="-122"/>
              <a:ea typeface="黑体" pitchFamily="49" charset="-122"/>
            </a:endParaRPr>
          </a:p>
          <a:p>
            <a:pPr eaLnBrk="1" hangingPunct="1">
              <a:buFont typeface="Arial" pitchFamily="34" charset="0"/>
              <a:buNone/>
            </a:pPr>
            <a:endParaRPr lang="zh-CN" altLang="en-US" sz="3600" b="1" smtClean="0">
              <a:solidFill>
                <a:srgbClr val="0000CC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4579" name="矩形 4"/>
          <p:cNvSpPr>
            <a:spLocks noChangeArrowheads="1"/>
          </p:cNvSpPr>
          <p:nvPr/>
        </p:nvSpPr>
        <p:spPr bwMode="auto">
          <a:xfrm>
            <a:off x="214313" y="692150"/>
            <a:ext cx="8970962" cy="532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buFont typeface="Arial" pitchFamily="34" charset="0"/>
              <a:buNone/>
            </a:pPr>
            <a:r>
              <a:rPr lang="zh-CN" altLang="en-US" sz="2800" b="1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备考第一阶段：</a:t>
            </a:r>
          </a:p>
          <a:p>
            <a:pPr eaLnBrk="1" hangingPunct="1">
              <a:buFont typeface="Arial" pitchFamily="34" charset="0"/>
              <a:buNone/>
            </a:pPr>
            <a:r>
              <a:rPr lang="zh-CN" altLang="en-US" sz="2800" b="1" smtClean="0">
                <a:solidFill>
                  <a:srgbClr val="0000CC"/>
                </a:solidFill>
                <a:latin typeface="黑体" pitchFamily="49" charset="-122"/>
                <a:ea typeface="黑体" pitchFamily="49" charset="-122"/>
              </a:rPr>
              <a:t>   从2015年8月至2016年3月广州一模前---基础知识复习阶段</a:t>
            </a:r>
          </a:p>
          <a:p>
            <a:pPr eaLnBrk="1" hangingPunct="1">
              <a:buFont typeface="Arial" pitchFamily="34" charset="0"/>
              <a:buNone/>
            </a:pPr>
            <a:r>
              <a:rPr lang="zh-CN" altLang="en-US" sz="2800" b="1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基本任务</a:t>
            </a:r>
            <a:r>
              <a:rPr lang="zh-CN" altLang="en-US" sz="2800" b="1" smtClean="0">
                <a:solidFill>
                  <a:srgbClr val="0000CC"/>
                </a:solidFill>
                <a:latin typeface="黑体" pitchFamily="49" charset="-122"/>
                <a:ea typeface="黑体" pitchFamily="49" charset="-122"/>
              </a:rPr>
              <a:t>: 结束新课，复习课本知识。对教材中的基本知识结构有清晰的认识，掌握好基本概念和基本规律。依据《普通高中课程标准（实验）》，《全国统一考试大纲（实验）及其说明》进行拓展，结合前几年高考强调的知识点及能力要求，按照单元或章节</a:t>
            </a:r>
          </a:p>
          <a:p>
            <a:pPr eaLnBrk="1" hangingPunct="1">
              <a:buFont typeface="Arial" pitchFamily="34" charset="0"/>
              <a:buNone/>
            </a:pPr>
            <a:r>
              <a:rPr lang="zh-CN" altLang="en-US" sz="2800" b="1" smtClean="0">
                <a:solidFill>
                  <a:srgbClr val="0000CC"/>
                </a:solidFill>
                <a:latin typeface="黑体" pitchFamily="49" charset="-122"/>
                <a:ea typeface="黑体" pitchFamily="49" charset="-122"/>
              </a:rPr>
              <a:t>落实考点，夯实基础，渗透方法，培养能力。</a:t>
            </a:r>
            <a:r>
              <a:rPr lang="zh-CN" altLang="en-US" sz="2800" b="1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这一阶段要紧扣课本，落实考点，突出一个“细”字</a:t>
            </a:r>
            <a:r>
              <a:rPr lang="zh-CN" altLang="en-US" sz="2800" b="1" smtClean="0">
                <a:solidFill>
                  <a:srgbClr val="0000CC"/>
                </a:solidFill>
                <a:latin typeface="黑体" pitchFamily="49" charset="-122"/>
                <a:ea typeface="黑体" pitchFamily="49" charset="-122"/>
              </a:rPr>
              <a:t>，不留盲点，严禁用漫无目标的“套题”替代课本知识学习与梳理。</a:t>
            </a:r>
          </a:p>
          <a:p>
            <a:pPr eaLnBrk="1" hangingPunct="1">
              <a:buFont typeface="Arial" pitchFamily="34" charset="0"/>
              <a:buNone/>
            </a:pPr>
            <a:endParaRPr lang="zh-CN" altLang="en-US" sz="3200" b="1" smtClean="0">
              <a:solidFill>
                <a:srgbClr val="0000CC"/>
              </a:solidFill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24580" name="图片 1" descr="IMG_235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1750" y="0"/>
            <a:ext cx="917575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53352801"/>
      </p:ext>
    </p:extLst>
  </p:cSld>
  <p:clrMapOvr>
    <a:masterClrMapping/>
  </p:clrMapOvr>
  <p:transition spd="slow" advTm="15000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矩形 4"/>
          <p:cNvSpPr>
            <a:spLocks noChangeArrowheads="1"/>
          </p:cNvSpPr>
          <p:nvPr/>
        </p:nvSpPr>
        <p:spPr bwMode="auto">
          <a:xfrm>
            <a:off x="-131763" y="1436688"/>
            <a:ext cx="9675813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buFont typeface="Arial" pitchFamily="34" charset="0"/>
              <a:buNone/>
            </a:pPr>
            <a:r>
              <a:rPr lang="en-US" altLang="zh-CN" sz="4800" b="1" smtClean="0">
                <a:solidFill>
                  <a:srgbClr val="0000CC"/>
                </a:solidFill>
                <a:latin typeface="宋体" pitchFamily="2" charset="-122"/>
                <a:sym typeface="Arial" pitchFamily="34" charset="0"/>
              </a:rPr>
              <a:t> </a:t>
            </a:r>
            <a:r>
              <a:rPr lang="en-US" altLang="zh-CN" sz="3600" b="1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  <a:sym typeface="Arial" pitchFamily="34" charset="0"/>
              </a:rPr>
              <a:t>2.</a:t>
            </a:r>
            <a:r>
              <a:rPr lang="zh-CN" altLang="en-US" sz="3600" b="1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  <a:sym typeface="Arial" pitchFamily="34" charset="0"/>
              </a:rPr>
              <a:t>加强自修课管理，提高学习效率。</a:t>
            </a:r>
          </a:p>
        </p:txBody>
      </p:sp>
      <p:sp>
        <p:nvSpPr>
          <p:cNvPr id="26627" name="矩形 4"/>
          <p:cNvSpPr>
            <a:spLocks noChangeArrowheads="1"/>
          </p:cNvSpPr>
          <p:nvPr/>
        </p:nvSpPr>
        <p:spPr bwMode="auto">
          <a:xfrm>
            <a:off x="539750" y="1628775"/>
            <a:ext cx="8272463" cy="314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buFont typeface="Arial" pitchFamily="34" charset="0"/>
              <a:buNone/>
            </a:pPr>
            <a:endParaRPr lang="zh-CN" altLang="en-US" sz="4000" b="1" smtClean="0">
              <a:solidFill>
                <a:srgbClr val="0000CC"/>
              </a:solidFill>
              <a:latin typeface="宋体" pitchFamily="2" charset="-122"/>
            </a:endParaRPr>
          </a:p>
          <a:p>
            <a:pPr eaLnBrk="1" hangingPunct="1">
              <a:buFont typeface="Arial" pitchFamily="34" charset="0"/>
              <a:buNone/>
            </a:pPr>
            <a:r>
              <a:rPr lang="zh-CN" altLang="en-US" sz="4000" b="1" smtClean="0">
                <a:solidFill>
                  <a:srgbClr val="0000CC"/>
                </a:solidFill>
                <a:latin typeface="宋体" pitchFamily="2" charset="-122"/>
              </a:rPr>
              <a:t>  自习课包括：下午自习课、晚自习课、周末留校自习。自习以“静”为最高境界，以培养学生自学能力为最终目的。</a:t>
            </a:r>
          </a:p>
        </p:txBody>
      </p:sp>
    </p:spTree>
    <p:extLst>
      <p:ext uri="{BB962C8B-B14F-4D97-AF65-F5344CB8AC3E}">
        <p14:creationId xmlns:p14="http://schemas.microsoft.com/office/powerpoint/2010/main" val="721343131"/>
      </p:ext>
    </p:extLst>
  </p:cSld>
  <p:clrMapOvr>
    <a:masterClrMapping/>
  </p:clrMapOvr>
  <p:transition spd="slow" advTm="15000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矩形 4"/>
          <p:cNvSpPr>
            <a:spLocks noChangeArrowheads="1"/>
          </p:cNvSpPr>
          <p:nvPr/>
        </p:nvSpPr>
        <p:spPr bwMode="auto">
          <a:xfrm>
            <a:off x="684213" y="836613"/>
            <a:ext cx="8501062" cy="1189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buFont typeface="Arial" pitchFamily="34" charset="0"/>
              <a:buNone/>
            </a:pPr>
            <a:endParaRPr lang="zh-CN" altLang="en-US" sz="3600" b="1" smtClean="0">
              <a:solidFill>
                <a:srgbClr val="FF0000"/>
              </a:solidFill>
              <a:latin typeface="黑体" pitchFamily="49" charset="-122"/>
              <a:ea typeface="黑体" pitchFamily="49" charset="-122"/>
            </a:endParaRPr>
          </a:p>
          <a:p>
            <a:pPr eaLnBrk="1" hangingPunct="1">
              <a:buFont typeface="Arial" pitchFamily="34" charset="0"/>
              <a:buNone/>
            </a:pPr>
            <a:endParaRPr lang="zh-CN" altLang="en-US" sz="3600" b="1" smtClean="0">
              <a:solidFill>
                <a:srgbClr val="0000CC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7651" name="矩形 4"/>
          <p:cNvSpPr>
            <a:spLocks noChangeArrowheads="1"/>
          </p:cNvSpPr>
          <p:nvPr/>
        </p:nvSpPr>
        <p:spPr bwMode="auto">
          <a:xfrm>
            <a:off x="682625" y="765175"/>
            <a:ext cx="8501063" cy="569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buFont typeface="Arial" pitchFamily="34" charset="0"/>
              <a:buNone/>
            </a:pPr>
            <a:r>
              <a:rPr lang="zh-CN" altLang="en-US" sz="2800" b="1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备考第一阶段：</a:t>
            </a:r>
          </a:p>
          <a:p>
            <a:pPr eaLnBrk="1" hangingPunct="1">
              <a:buFont typeface="Arial" pitchFamily="34" charset="0"/>
              <a:buNone/>
            </a:pPr>
            <a:r>
              <a:rPr lang="zh-CN" altLang="en-US" sz="2800" b="1" smtClean="0">
                <a:solidFill>
                  <a:srgbClr val="0000CC"/>
                </a:solidFill>
                <a:latin typeface="黑体" pitchFamily="49" charset="-122"/>
                <a:ea typeface="黑体" pitchFamily="49" charset="-122"/>
              </a:rPr>
              <a:t>   从2015年8月至2016年3月广州一模前---基础知识复习阶段</a:t>
            </a:r>
          </a:p>
          <a:p>
            <a:pPr eaLnBrk="1" hangingPunct="1">
              <a:buFont typeface="Arial" pitchFamily="34" charset="0"/>
              <a:buNone/>
            </a:pPr>
            <a:r>
              <a:rPr lang="zh-CN" altLang="en-US" sz="2800" b="1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基本任务</a:t>
            </a:r>
            <a:r>
              <a:rPr lang="zh-CN" altLang="en-US" sz="2800" b="1" smtClean="0">
                <a:solidFill>
                  <a:srgbClr val="0000CC"/>
                </a:solidFill>
                <a:latin typeface="黑体" pitchFamily="49" charset="-122"/>
                <a:ea typeface="黑体" pitchFamily="49" charset="-122"/>
              </a:rPr>
              <a:t>: 结束新课，复习课本知识。对教材中的基本知识结构有清晰的认识，掌握好基本概念和基本规律。依据《普通高中课程标准（实验）》，《全国统一考试大纲（实验）及其说明》进行拓展，结合前几年高考强调的知识点及能力要求，按照单元或章节</a:t>
            </a:r>
          </a:p>
          <a:p>
            <a:pPr eaLnBrk="1" hangingPunct="1">
              <a:buFont typeface="Arial" pitchFamily="34" charset="0"/>
              <a:buNone/>
            </a:pPr>
            <a:r>
              <a:rPr lang="zh-CN" altLang="en-US" sz="2800" b="1" smtClean="0">
                <a:solidFill>
                  <a:srgbClr val="0000CC"/>
                </a:solidFill>
                <a:latin typeface="黑体" pitchFamily="49" charset="-122"/>
                <a:ea typeface="黑体" pitchFamily="49" charset="-122"/>
              </a:rPr>
              <a:t>落实考点，夯实基础，渗透方法，培养能力。</a:t>
            </a:r>
            <a:r>
              <a:rPr lang="zh-CN" altLang="en-US" sz="2800" b="1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这一阶段要紧扣课本，落实考点，突出一个“细”字</a:t>
            </a:r>
            <a:r>
              <a:rPr lang="zh-CN" altLang="en-US" sz="2800" b="1" smtClean="0">
                <a:solidFill>
                  <a:srgbClr val="0000CC"/>
                </a:solidFill>
                <a:latin typeface="黑体" pitchFamily="49" charset="-122"/>
                <a:ea typeface="黑体" pitchFamily="49" charset="-122"/>
              </a:rPr>
              <a:t>，不留盲点，严禁用漫无目标的“套题”替代课本知识学习与梳理。</a:t>
            </a:r>
          </a:p>
          <a:p>
            <a:pPr eaLnBrk="1" hangingPunct="1">
              <a:buFont typeface="Arial" pitchFamily="34" charset="0"/>
              <a:buNone/>
            </a:pPr>
            <a:endParaRPr lang="zh-CN" altLang="en-US" sz="3200" b="1" smtClean="0">
              <a:solidFill>
                <a:srgbClr val="0000CC"/>
              </a:solidFill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27652" name="图片 1" descr="IMG_253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" y="-1588"/>
            <a:ext cx="9402763" cy="69469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74640287"/>
      </p:ext>
    </p:extLst>
  </p:cSld>
  <p:clrMapOvr>
    <a:masterClrMapping/>
  </p:clrMapOvr>
  <p:transition spd="slow" advTm="15000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矩形 4"/>
          <p:cNvSpPr>
            <a:spLocks noChangeArrowheads="1"/>
          </p:cNvSpPr>
          <p:nvPr/>
        </p:nvSpPr>
        <p:spPr bwMode="auto">
          <a:xfrm>
            <a:off x="-109538" y="1412875"/>
            <a:ext cx="9675813" cy="1096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buFont typeface="Arial" pitchFamily="34" charset="0"/>
              <a:buNone/>
            </a:pPr>
            <a:r>
              <a:rPr lang="zh-CN" altLang="en-US" sz="6600" b="1" smtClean="0">
                <a:solidFill>
                  <a:srgbClr val="FF00FF"/>
                </a:solidFill>
                <a:latin typeface="宋体" pitchFamily="2" charset="-122"/>
              </a:rPr>
              <a:t>用美的教育造就美的新人</a:t>
            </a:r>
          </a:p>
        </p:txBody>
      </p:sp>
      <p:sp>
        <p:nvSpPr>
          <p:cNvPr id="28675" name="矩形 4"/>
          <p:cNvSpPr>
            <a:spLocks noChangeArrowheads="1"/>
          </p:cNvSpPr>
          <p:nvPr/>
        </p:nvSpPr>
        <p:spPr bwMode="auto">
          <a:xfrm>
            <a:off x="2998788" y="2711450"/>
            <a:ext cx="4538662" cy="420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buFont typeface="Arial" pitchFamily="34" charset="0"/>
              <a:buNone/>
            </a:pPr>
            <a:r>
              <a:rPr lang="zh-CN" altLang="en-US" sz="5400" b="1" smtClean="0">
                <a:solidFill>
                  <a:srgbClr val="0000CC"/>
                </a:solidFill>
                <a:latin typeface="宋体" pitchFamily="2" charset="-122"/>
              </a:rPr>
              <a:t>师生同心，</a:t>
            </a:r>
          </a:p>
          <a:p>
            <a:pPr eaLnBrk="1" hangingPunct="1">
              <a:buFont typeface="Arial" pitchFamily="34" charset="0"/>
              <a:buNone/>
            </a:pPr>
            <a:endParaRPr lang="zh-CN" altLang="en-US" sz="5400" b="1" smtClean="0">
              <a:solidFill>
                <a:srgbClr val="0000CC"/>
              </a:solidFill>
              <a:latin typeface="宋体" pitchFamily="2" charset="-122"/>
            </a:endParaRPr>
          </a:p>
          <a:p>
            <a:pPr eaLnBrk="1" hangingPunct="1">
              <a:buFont typeface="Arial" pitchFamily="34" charset="0"/>
              <a:buNone/>
            </a:pPr>
            <a:r>
              <a:rPr lang="zh-CN" altLang="en-US" sz="5400" b="1" smtClean="0">
                <a:solidFill>
                  <a:srgbClr val="0000CC"/>
                </a:solidFill>
                <a:latin typeface="宋体" pitchFamily="2" charset="-122"/>
              </a:rPr>
              <a:t>做到最好，</a:t>
            </a:r>
          </a:p>
          <a:p>
            <a:pPr eaLnBrk="1" hangingPunct="1">
              <a:buFont typeface="Arial" pitchFamily="34" charset="0"/>
              <a:buNone/>
            </a:pPr>
            <a:endParaRPr lang="zh-CN" altLang="en-US" sz="5400" b="1" smtClean="0">
              <a:solidFill>
                <a:srgbClr val="0000CC"/>
              </a:solidFill>
              <a:latin typeface="宋体" pitchFamily="2" charset="-122"/>
            </a:endParaRPr>
          </a:p>
          <a:p>
            <a:pPr eaLnBrk="1" hangingPunct="1">
              <a:buFont typeface="Arial" pitchFamily="34" charset="0"/>
              <a:buNone/>
            </a:pPr>
            <a:r>
              <a:rPr lang="zh-CN" altLang="en-US" sz="5400" b="1" smtClean="0">
                <a:solidFill>
                  <a:srgbClr val="0000CC"/>
                </a:solidFill>
                <a:latin typeface="宋体" pitchFamily="2" charset="-122"/>
              </a:rPr>
              <a:t>成就美好</a:t>
            </a:r>
          </a:p>
        </p:txBody>
      </p:sp>
      <p:pic>
        <p:nvPicPr>
          <p:cNvPr id="28676" name="图片 3" descr="IMG_227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13" y="-26988"/>
            <a:ext cx="9093200" cy="6858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77848862"/>
      </p:ext>
    </p:extLst>
  </p:cSld>
  <p:clrMapOvr>
    <a:masterClrMapping/>
  </p:clrMapOvr>
  <p:transition spd="slow" advTm="15000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矩形 4"/>
          <p:cNvSpPr>
            <a:spLocks noChangeArrowheads="1"/>
          </p:cNvSpPr>
          <p:nvPr/>
        </p:nvSpPr>
        <p:spPr bwMode="auto">
          <a:xfrm>
            <a:off x="684213" y="836613"/>
            <a:ext cx="8501062" cy="1189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buFont typeface="Arial" pitchFamily="34" charset="0"/>
              <a:buNone/>
            </a:pPr>
            <a:endParaRPr lang="zh-CN" altLang="en-US" sz="3600" b="1" smtClean="0">
              <a:solidFill>
                <a:srgbClr val="FF0000"/>
              </a:solidFill>
              <a:latin typeface="黑体" pitchFamily="49" charset="-122"/>
              <a:ea typeface="黑体" pitchFamily="49" charset="-122"/>
            </a:endParaRPr>
          </a:p>
          <a:p>
            <a:pPr eaLnBrk="1" hangingPunct="1">
              <a:buFont typeface="Arial" pitchFamily="34" charset="0"/>
              <a:buNone/>
            </a:pPr>
            <a:endParaRPr lang="zh-CN" altLang="en-US" sz="3600" b="1" smtClean="0">
              <a:solidFill>
                <a:srgbClr val="0000CC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9699" name="矩形 4"/>
          <p:cNvSpPr>
            <a:spLocks noChangeArrowheads="1"/>
          </p:cNvSpPr>
          <p:nvPr/>
        </p:nvSpPr>
        <p:spPr bwMode="auto">
          <a:xfrm>
            <a:off x="684213" y="692150"/>
            <a:ext cx="8501062" cy="569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buFont typeface="Arial" pitchFamily="34" charset="0"/>
              <a:buNone/>
            </a:pPr>
            <a:r>
              <a:rPr lang="zh-CN" altLang="en-US" sz="2800" b="1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备考第一阶段：</a:t>
            </a:r>
          </a:p>
          <a:p>
            <a:pPr eaLnBrk="1" hangingPunct="1">
              <a:buFont typeface="Arial" pitchFamily="34" charset="0"/>
              <a:buNone/>
            </a:pPr>
            <a:r>
              <a:rPr lang="zh-CN" altLang="en-US" sz="2800" b="1" smtClean="0">
                <a:solidFill>
                  <a:srgbClr val="0000CC"/>
                </a:solidFill>
                <a:latin typeface="黑体" pitchFamily="49" charset="-122"/>
                <a:ea typeface="黑体" pitchFamily="49" charset="-122"/>
              </a:rPr>
              <a:t>   从2015年8月至2016年3月广州一模前---基础知识复习阶段</a:t>
            </a:r>
          </a:p>
          <a:p>
            <a:pPr eaLnBrk="1" hangingPunct="1">
              <a:buFont typeface="Arial" pitchFamily="34" charset="0"/>
              <a:buNone/>
            </a:pPr>
            <a:r>
              <a:rPr lang="zh-CN" altLang="en-US" sz="2800" b="1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基本任务</a:t>
            </a:r>
            <a:r>
              <a:rPr lang="zh-CN" altLang="en-US" sz="2800" b="1" smtClean="0">
                <a:solidFill>
                  <a:srgbClr val="0000CC"/>
                </a:solidFill>
                <a:latin typeface="黑体" pitchFamily="49" charset="-122"/>
                <a:ea typeface="黑体" pitchFamily="49" charset="-122"/>
              </a:rPr>
              <a:t>: 结束新课，复习课本知识。对教材中的基本知识结构有清晰的认识，掌握好基本概念和基本规律。依据《普通高中课程标准（实验）》，《全国统一考试大纲（实验）及其说明》进行拓展，结合前几年高考强调的知识点及能力要求，按照单元或章节</a:t>
            </a:r>
          </a:p>
          <a:p>
            <a:pPr eaLnBrk="1" hangingPunct="1">
              <a:buFont typeface="Arial" pitchFamily="34" charset="0"/>
              <a:buNone/>
            </a:pPr>
            <a:r>
              <a:rPr lang="zh-CN" altLang="en-US" sz="2800" b="1" smtClean="0">
                <a:solidFill>
                  <a:srgbClr val="0000CC"/>
                </a:solidFill>
                <a:latin typeface="黑体" pitchFamily="49" charset="-122"/>
                <a:ea typeface="黑体" pitchFamily="49" charset="-122"/>
              </a:rPr>
              <a:t>落实考点，夯实基础，渗透方法，培养能力。</a:t>
            </a:r>
            <a:r>
              <a:rPr lang="zh-CN" altLang="en-US" sz="2800" b="1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这一阶段要紧扣课本，落实考点，突出一个“细”字</a:t>
            </a:r>
            <a:r>
              <a:rPr lang="zh-CN" altLang="en-US" sz="2800" b="1" smtClean="0">
                <a:solidFill>
                  <a:srgbClr val="0000CC"/>
                </a:solidFill>
                <a:latin typeface="黑体" pitchFamily="49" charset="-122"/>
                <a:ea typeface="黑体" pitchFamily="49" charset="-122"/>
              </a:rPr>
              <a:t>，不留盲点，严禁用漫无目标的“套题”替代课本知识学习与梳理。</a:t>
            </a:r>
          </a:p>
          <a:p>
            <a:pPr eaLnBrk="1" hangingPunct="1">
              <a:buFont typeface="Arial" pitchFamily="34" charset="0"/>
              <a:buNone/>
            </a:pPr>
            <a:endParaRPr lang="zh-CN" altLang="en-US" sz="3200" b="1" smtClean="0">
              <a:solidFill>
                <a:srgbClr val="0000CC"/>
              </a:solidFill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29700" name="图片 1" descr="IMG_225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7200" y="-342900"/>
            <a:ext cx="10058400" cy="7543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06390922"/>
      </p:ext>
    </p:extLst>
  </p:cSld>
  <p:clrMapOvr>
    <a:masterClrMapping/>
  </p:clrMapOvr>
  <p:transition spd="slow" advTm="15000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矩形 4"/>
          <p:cNvSpPr>
            <a:spLocks noChangeArrowheads="1"/>
          </p:cNvSpPr>
          <p:nvPr/>
        </p:nvSpPr>
        <p:spPr bwMode="auto">
          <a:xfrm>
            <a:off x="-131763" y="1436688"/>
            <a:ext cx="9675813" cy="1096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buFont typeface="Arial" pitchFamily="34" charset="0"/>
              <a:buNone/>
            </a:pPr>
            <a:r>
              <a:rPr lang="zh-CN" altLang="en-US" sz="6600" b="1" smtClean="0">
                <a:solidFill>
                  <a:srgbClr val="FF00FF"/>
                </a:solidFill>
                <a:latin typeface="宋体" pitchFamily="2" charset="-122"/>
              </a:rPr>
              <a:t>用美的教育造就美的新人</a:t>
            </a:r>
          </a:p>
        </p:txBody>
      </p:sp>
      <p:sp>
        <p:nvSpPr>
          <p:cNvPr id="32771" name="矩形 4"/>
          <p:cNvSpPr>
            <a:spLocks noChangeArrowheads="1"/>
          </p:cNvSpPr>
          <p:nvPr/>
        </p:nvSpPr>
        <p:spPr bwMode="auto">
          <a:xfrm>
            <a:off x="2998788" y="2711450"/>
            <a:ext cx="4538662" cy="420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buFont typeface="Arial" pitchFamily="34" charset="0"/>
              <a:buNone/>
            </a:pPr>
            <a:r>
              <a:rPr lang="zh-CN" altLang="en-US" sz="5400" b="1" smtClean="0">
                <a:solidFill>
                  <a:srgbClr val="0000CC"/>
                </a:solidFill>
                <a:latin typeface="宋体" pitchFamily="2" charset="-122"/>
              </a:rPr>
              <a:t>师生同心，</a:t>
            </a:r>
          </a:p>
          <a:p>
            <a:pPr eaLnBrk="1" hangingPunct="1">
              <a:buFont typeface="Arial" pitchFamily="34" charset="0"/>
              <a:buNone/>
            </a:pPr>
            <a:endParaRPr lang="zh-CN" altLang="en-US" sz="5400" b="1" smtClean="0">
              <a:solidFill>
                <a:srgbClr val="0000CC"/>
              </a:solidFill>
              <a:latin typeface="宋体" pitchFamily="2" charset="-122"/>
            </a:endParaRPr>
          </a:p>
          <a:p>
            <a:pPr eaLnBrk="1" hangingPunct="1">
              <a:buFont typeface="Arial" pitchFamily="34" charset="0"/>
              <a:buNone/>
            </a:pPr>
            <a:r>
              <a:rPr lang="zh-CN" altLang="en-US" sz="5400" b="1" smtClean="0">
                <a:solidFill>
                  <a:srgbClr val="0000CC"/>
                </a:solidFill>
                <a:latin typeface="宋体" pitchFamily="2" charset="-122"/>
              </a:rPr>
              <a:t>做到最好，</a:t>
            </a:r>
          </a:p>
          <a:p>
            <a:pPr eaLnBrk="1" hangingPunct="1">
              <a:buFont typeface="Arial" pitchFamily="34" charset="0"/>
              <a:buNone/>
            </a:pPr>
            <a:endParaRPr lang="zh-CN" altLang="en-US" sz="5400" b="1" smtClean="0">
              <a:solidFill>
                <a:srgbClr val="0000CC"/>
              </a:solidFill>
              <a:latin typeface="宋体" pitchFamily="2" charset="-122"/>
            </a:endParaRPr>
          </a:p>
          <a:p>
            <a:pPr eaLnBrk="1" hangingPunct="1">
              <a:buFont typeface="Arial" pitchFamily="34" charset="0"/>
              <a:buNone/>
            </a:pPr>
            <a:r>
              <a:rPr lang="zh-CN" altLang="en-US" sz="5400" b="1" smtClean="0">
                <a:solidFill>
                  <a:srgbClr val="0000CC"/>
                </a:solidFill>
                <a:latin typeface="宋体" pitchFamily="2" charset="-122"/>
              </a:rPr>
              <a:t>成就美好</a:t>
            </a:r>
          </a:p>
        </p:txBody>
      </p:sp>
      <p:pic>
        <p:nvPicPr>
          <p:cNvPr id="32772" name="图片 3" descr="2015,11,24珠海市交流22IMG_255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73" name="文本框 1"/>
          <p:cNvSpPr txBox="1">
            <a:spLocks noChangeArrowheads="1"/>
          </p:cNvSpPr>
          <p:nvPr/>
        </p:nvSpPr>
        <p:spPr bwMode="auto">
          <a:xfrm>
            <a:off x="323850" y="957263"/>
            <a:ext cx="7920038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buFont typeface="Arial" pitchFamily="34" charset="0"/>
              <a:buNone/>
            </a:pPr>
            <a:r>
              <a:rPr lang="en-US" altLang="zh-CN" sz="4000" b="1" smtClean="0">
                <a:solidFill>
                  <a:srgbClr val="FF0000"/>
                </a:solidFill>
              </a:rPr>
              <a:t>4.</a:t>
            </a:r>
            <a:r>
              <a:rPr lang="zh-CN" altLang="en-US" sz="4000" b="1" smtClean="0">
                <a:solidFill>
                  <a:srgbClr val="FF0000"/>
                </a:solidFill>
              </a:rPr>
              <a:t>保持良好的体质、心理状态</a:t>
            </a:r>
            <a:endParaRPr lang="en-US" altLang="zh-CN" sz="4000" b="1" smtClean="0">
              <a:solidFill>
                <a:srgbClr val="FF0000"/>
              </a:solidFill>
            </a:endParaRPr>
          </a:p>
          <a:p>
            <a:pPr eaLnBrk="1" hangingPunct="1">
              <a:buFont typeface="Arial" pitchFamily="34" charset="0"/>
              <a:buNone/>
            </a:pPr>
            <a:r>
              <a:rPr lang="en-US" altLang="zh-CN" sz="4000" b="1" smtClean="0">
                <a:solidFill>
                  <a:srgbClr val="FF0000"/>
                </a:solidFill>
              </a:rPr>
              <a:t>                 </a:t>
            </a:r>
            <a:r>
              <a:rPr lang="zh-CN" altLang="en-US" sz="4000" b="1" smtClean="0">
                <a:solidFill>
                  <a:srgbClr val="FF00FF"/>
                </a:solidFill>
              </a:rPr>
              <a:t>就是增分！</a:t>
            </a:r>
          </a:p>
        </p:txBody>
      </p:sp>
    </p:spTree>
    <p:extLst>
      <p:ext uri="{BB962C8B-B14F-4D97-AF65-F5344CB8AC3E}">
        <p14:creationId xmlns:p14="http://schemas.microsoft.com/office/powerpoint/2010/main" val="1771968346"/>
      </p:ext>
    </p:extLst>
  </p:cSld>
  <p:clrMapOvr>
    <a:masterClrMapping/>
  </p:clrMapOvr>
  <p:transition spd="slow" advTm="15000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矩形 4"/>
          <p:cNvSpPr>
            <a:spLocks noChangeArrowheads="1"/>
          </p:cNvSpPr>
          <p:nvPr/>
        </p:nvSpPr>
        <p:spPr bwMode="auto">
          <a:xfrm>
            <a:off x="-131763" y="1436688"/>
            <a:ext cx="9675813" cy="1096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buFont typeface="Arial" pitchFamily="34" charset="0"/>
              <a:buNone/>
            </a:pPr>
            <a:r>
              <a:rPr lang="zh-CN" altLang="en-US" sz="6600" b="1" smtClean="0">
                <a:solidFill>
                  <a:srgbClr val="FF00FF"/>
                </a:solidFill>
                <a:latin typeface="宋体" pitchFamily="2" charset="-122"/>
              </a:rPr>
              <a:t>用美的教育造就美的新人</a:t>
            </a:r>
          </a:p>
        </p:txBody>
      </p:sp>
      <p:sp>
        <p:nvSpPr>
          <p:cNvPr id="33795" name="矩形 4"/>
          <p:cNvSpPr>
            <a:spLocks noChangeArrowheads="1"/>
          </p:cNvSpPr>
          <p:nvPr/>
        </p:nvSpPr>
        <p:spPr bwMode="auto">
          <a:xfrm>
            <a:off x="2998788" y="2711450"/>
            <a:ext cx="4538662" cy="420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buFont typeface="Arial" pitchFamily="34" charset="0"/>
              <a:buNone/>
            </a:pPr>
            <a:r>
              <a:rPr lang="zh-CN" altLang="en-US" sz="5400" b="1" smtClean="0">
                <a:solidFill>
                  <a:srgbClr val="0000CC"/>
                </a:solidFill>
                <a:latin typeface="宋体" pitchFamily="2" charset="-122"/>
              </a:rPr>
              <a:t>师生同心，</a:t>
            </a:r>
          </a:p>
          <a:p>
            <a:pPr eaLnBrk="1" hangingPunct="1">
              <a:buFont typeface="Arial" pitchFamily="34" charset="0"/>
              <a:buNone/>
            </a:pPr>
            <a:endParaRPr lang="zh-CN" altLang="en-US" sz="5400" b="1" smtClean="0">
              <a:solidFill>
                <a:srgbClr val="0000CC"/>
              </a:solidFill>
              <a:latin typeface="宋体" pitchFamily="2" charset="-122"/>
            </a:endParaRPr>
          </a:p>
          <a:p>
            <a:pPr eaLnBrk="1" hangingPunct="1">
              <a:buFont typeface="Arial" pitchFamily="34" charset="0"/>
              <a:buNone/>
            </a:pPr>
            <a:r>
              <a:rPr lang="zh-CN" altLang="en-US" sz="5400" b="1" smtClean="0">
                <a:solidFill>
                  <a:srgbClr val="0000CC"/>
                </a:solidFill>
                <a:latin typeface="宋体" pitchFamily="2" charset="-122"/>
              </a:rPr>
              <a:t>做到最好，</a:t>
            </a:r>
          </a:p>
          <a:p>
            <a:pPr eaLnBrk="1" hangingPunct="1">
              <a:buFont typeface="Arial" pitchFamily="34" charset="0"/>
              <a:buNone/>
            </a:pPr>
            <a:endParaRPr lang="zh-CN" altLang="en-US" sz="5400" b="1" smtClean="0">
              <a:solidFill>
                <a:srgbClr val="0000CC"/>
              </a:solidFill>
              <a:latin typeface="宋体" pitchFamily="2" charset="-122"/>
            </a:endParaRPr>
          </a:p>
          <a:p>
            <a:pPr eaLnBrk="1" hangingPunct="1">
              <a:buFont typeface="Arial" pitchFamily="34" charset="0"/>
              <a:buNone/>
            </a:pPr>
            <a:r>
              <a:rPr lang="zh-CN" altLang="en-US" sz="5400" b="1" smtClean="0">
                <a:solidFill>
                  <a:srgbClr val="0000CC"/>
                </a:solidFill>
                <a:latin typeface="宋体" pitchFamily="2" charset="-122"/>
              </a:rPr>
              <a:t>成就美好</a:t>
            </a:r>
          </a:p>
        </p:txBody>
      </p:sp>
      <p:pic>
        <p:nvPicPr>
          <p:cNvPr id="33796" name="图片 3" descr="2015,11,24珠海市交流22IMG_256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43585221"/>
      </p:ext>
    </p:extLst>
  </p:cSld>
  <p:clrMapOvr>
    <a:masterClrMapping/>
  </p:clrMapOvr>
  <p:transition spd="slow" advTm="15000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://img01.store.sogou.com/app/a/07/2b9d450591f33347b7f7a0426fb9983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698" y="2276872"/>
            <a:ext cx="8191500" cy="179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/>
        </p:nvSpPr>
        <p:spPr>
          <a:xfrm>
            <a:off x="1124078" y="404665"/>
            <a:ext cx="3276859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8000" b="1" cap="all" dirty="0" smtClean="0">
                <a:ln w="9000" cmpd="sng">
                  <a:solidFill>
                    <a:srgbClr val="8064A2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064A2">
                        <a:shade val="20000"/>
                        <a:satMod val="245000"/>
                      </a:srgbClr>
                    </a:gs>
                    <a:gs pos="43000">
                      <a:srgbClr val="8064A2">
                        <a:satMod val="255000"/>
                      </a:srgbClr>
                    </a:gs>
                    <a:gs pos="48000">
                      <a:srgbClr val="8064A2">
                        <a:shade val="85000"/>
                        <a:satMod val="255000"/>
                      </a:srgbClr>
                    </a:gs>
                    <a:gs pos="100000">
                      <a:srgbClr val="8064A2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楷体" panose="02010609060101010101" pitchFamily="49" charset="-122"/>
                <a:ea typeface="楷体" panose="02010609060101010101" pitchFamily="49" charset="-122"/>
              </a:rPr>
              <a:t>高</a:t>
            </a:r>
            <a:r>
              <a:rPr lang="en-US" altLang="zh-CN" sz="8000" b="1" cap="all" dirty="0" smtClean="0">
                <a:ln w="9000" cmpd="sng">
                  <a:solidFill>
                    <a:srgbClr val="8064A2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064A2">
                        <a:shade val="20000"/>
                        <a:satMod val="245000"/>
                      </a:srgbClr>
                    </a:gs>
                    <a:gs pos="43000">
                      <a:srgbClr val="8064A2">
                        <a:satMod val="255000"/>
                      </a:srgbClr>
                    </a:gs>
                    <a:gs pos="48000">
                      <a:srgbClr val="8064A2">
                        <a:shade val="85000"/>
                        <a:satMod val="255000"/>
                      </a:srgbClr>
                    </a:gs>
                    <a:gs pos="100000">
                      <a:srgbClr val="8064A2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楷体" panose="02010609060101010101" pitchFamily="49" charset="-122"/>
                <a:ea typeface="楷体" panose="02010609060101010101" pitchFamily="49" charset="-122"/>
              </a:rPr>
              <a:t>·</a:t>
            </a:r>
            <a:r>
              <a:rPr lang="zh-CN" altLang="en-US" sz="8000" b="1" cap="all" dirty="0" smtClean="0">
                <a:ln w="9000" cmpd="sng">
                  <a:solidFill>
                    <a:srgbClr val="8064A2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064A2">
                        <a:shade val="20000"/>
                        <a:satMod val="245000"/>
                      </a:srgbClr>
                    </a:gs>
                    <a:gs pos="43000">
                      <a:srgbClr val="8064A2">
                        <a:satMod val="255000"/>
                      </a:srgbClr>
                    </a:gs>
                    <a:gs pos="48000">
                      <a:srgbClr val="8064A2">
                        <a:shade val="85000"/>
                        <a:satMod val="255000"/>
                      </a:srgbClr>
                    </a:gs>
                    <a:gs pos="100000">
                      <a:srgbClr val="8064A2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楷体" panose="02010609060101010101" pitchFamily="49" charset="-122"/>
                <a:ea typeface="楷体" panose="02010609060101010101" pitchFamily="49" charset="-122"/>
              </a:rPr>
              <a:t>考</a:t>
            </a:r>
            <a:endParaRPr lang="zh-CN" altLang="en-US" sz="8000" b="1" cap="all" dirty="0">
              <a:ln w="9000" cmpd="sng">
                <a:solidFill>
                  <a:srgbClr val="8064A2">
                    <a:shade val="50000"/>
                    <a:satMod val="120000"/>
                  </a:srgbClr>
                </a:solidFill>
                <a:prstDash val="solid"/>
              </a:ln>
              <a:gradFill>
                <a:gsLst>
                  <a:gs pos="0">
                    <a:srgbClr val="8064A2">
                      <a:shade val="20000"/>
                      <a:satMod val="245000"/>
                    </a:srgbClr>
                  </a:gs>
                  <a:gs pos="43000">
                    <a:srgbClr val="8064A2">
                      <a:satMod val="255000"/>
                    </a:srgbClr>
                  </a:gs>
                  <a:gs pos="48000">
                    <a:srgbClr val="8064A2">
                      <a:shade val="85000"/>
                      <a:satMod val="255000"/>
                    </a:srgbClr>
                  </a:gs>
                  <a:gs pos="100000">
                    <a:srgbClr val="8064A2">
                      <a:shade val="20000"/>
                      <a:satMod val="245000"/>
                    </a:srgb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555698" y="1866723"/>
            <a:ext cx="8264774" cy="2610996"/>
            <a:chOff x="555698" y="1866723"/>
            <a:chExt cx="8264774" cy="2610996"/>
          </a:xfrm>
        </p:grpSpPr>
        <p:pic>
          <p:nvPicPr>
            <p:cNvPr id="1030" name="Picture 6" descr="http://img01.store.sogou.com/app/a/07/2b9d450591f33347b7f7a0426fb9983a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028"/>
            <a:stretch/>
          </p:blipFill>
          <p:spPr bwMode="auto">
            <a:xfrm>
              <a:off x="555698" y="1898123"/>
              <a:ext cx="8264774" cy="2548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http://img01.store.sogou.com/app/a/07/2b9d450591f33347b7f7a0426fb9983a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17" t="-1814" r="53393"/>
            <a:stretch/>
          </p:blipFill>
          <p:spPr bwMode="auto">
            <a:xfrm>
              <a:off x="560480" y="1866723"/>
              <a:ext cx="3291440" cy="2610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" name="组合 6"/>
          <p:cNvGrpSpPr/>
          <p:nvPr/>
        </p:nvGrpSpPr>
        <p:grpSpPr>
          <a:xfrm>
            <a:off x="2915816" y="4809903"/>
            <a:ext cx="6228184" cy="1630681"/>
            <a:chOff x="2915816" y="4809903"/>
            <a:chExt cx="6228184" cy="1630681"/>
          </a:xfrm>
        </p:grpSpPr>
        <p:pic>
          <p:nvPicPr>
            <p:cNvPr id="1037" name="Picture 13" descr="E:\USER\Desktop\1440307455828970291.jpg"/>
            <p:cNvPicPr>
              <a:picLocks noChangeAspect="1" noChangeArrowheads="1" noCrop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79501" y="5013176"/>
              <a:ext cx="6120680" cy="12241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 descr="http://wenwen.soso.com/p/20110521/20110521210151-123692542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15816" y="4809903"/>
              <a:ext cx="2088232" cy="16306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矩形 5"/>
            <p:cNvSpPr/>
            <p:nvPr/>
          </p:nvSpPr>
          <p:spPr>
            <a:xfrm>
              <a:off x="7784171" y="5008394"/>
              <a:ext cx="1359829" cy="122413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81884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27584" y="620688"/>
            <a:ext cx="8229600" cy="5544616"/>
          </a:xfrm>
        </p:spPr>
        <p:txBody>
          <a:bodyPr/>
          <a:lstStyle/>
          <a:p>
            <a:pPr>
              <a:lnSpc>
                <a:spcPts val="5300"/>
              </a:lnSpc>
              <a:buFont typeface="Wingdings" panose="05000000000000000000" pitchFamily="2" charset="2"/>
              <a:buChar char=""/>
            </a:pPr>
            <a:r>
              <a:rPr lang="en-US" altLang="zh-CN" sz="3600" dirty="0">
                <a:solidFill>
                  <a:srgbClr val="7030A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zh-CN" altLang="zh-CN" sz="3600" b="1" dirty="0" smtClean="0">
                <a:solidFill>
                  <a:srgbClr val="7030A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增</a:t>
            </a:r>
            <a:r>
              <a:rPr lang="zh-CN" altLang="zh-CN" sz="3600" b="1" dirty="0">
                <a:solidFill>
                  <a:srgbClr val="7030A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分</a:t>
            </a:r>
            <a:r>
              <a:rPr lang="zh-CN" altLang="zh-CN" sz="3600" b="1" dirty="0" smtClean="0">
                <a:solidFill>
                  <a:srgbClr val="7030A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战略</a:t>
            </a:r>
            <a:endParaRPr lang="zh-CN" altLang="zh-CN" sz="3600" b="1" dirty="0">
              <a:solidFill>
                <a:srgbClr val="7030A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indent="0">
              <a:lnSpc>
                <a:spcPts val="5300"/>
              </a:lnSpc>
              <a:buNone/>
            </a:pPr>
            <a:r>
              <a:rPr lang="en-US" altLang="zh-CN" dirty="0" smtClean="0"/>
              <a:t>      </a:t>
            </a:r>
            <a:r>
              <a:rPr lang="zh-CN" altLang="zh-CN" sz="4000" b="1" u="sng" dirty="0">
                <a:solidFill>
                  <a:srgbClr val="C00000"/>
                </a:solidFill>
              </a:rPr>
              <a:t>减少</a:t>
            </a:r>
            <a:r>
              <a:rPr lang="zh-CN" altLang="zh-CN" dirty="0"/>
              <a:t>非智力因素</a:t>
            </a:r>
            <a:r>
              <a:rPr lang="zh-CN" altLang="zh-CN" sz="4000" b="1" u="sng" dirty="0">
                <a:solidFill>
                  <a:srgbClr val="C00000"/>
                </a:solidFill>
              </a:rPr>
              <a:t>失分</a:t>
            </a:r>
            <a:r>
              <a:rPr lang="zh-CN" altLang="zh-CN" dirty="0" smtClean="0"/>
              <a:t>，</a:t>
            </a:r>
            <a:endParaRPr lang="en-US" altLang="zh-CN" dirty="0" smtClean="0"/>
          </a:p>
          <a:p>
            <a:pPr marL="0" indent="0">
              <a:lnSpc>
                <a:spcPts val="5300"/>
              </a:lnSpc>
              <a:buNone/>
            </a:pPr>
            <a:r>
              <a:rPr lang="en-US" altLang="zh-CN" dirty="0"/>
              <a:t> </a:t>
            </a:r>
            <a:r>
              <a:rPr lang="en-US" altLang="zh-CN" dirty="0" smtClean="0"/>
              <a:t>         </a:t>
            </a:r>
            <a:r>
              <a:rPr lang="zh-CN" altLang="zh-CN" dirty="0" smtClean="0"/>
              <a:t>在</a:t>
            </a:r>
            <a:r>
              <a:rPr lang="zh-CN" altLang="zh-CN" dirty="0"/>
              <a:t>有限的考试时间内</a:t>
            </a:r>
            <a:r>
              <a:rPr lang="zh-CN" altLang="zh-CN" dirty="0" smtClean="0"/>
              <a:t>，</a:t>
            </a:r>
            <a:endParaRPr lang="en-US" altLang="zh-CN" dirty="0" smtClean="0"/>
          </a:p>
          <a:p>
            <a:pPr marL="0" indent="0">
              <a:lnSpc>
                <a:spcPts val="5300"/>
              </a:lnSpc>
              <a:buNone/>
            </a:pPr>
            <a:r>
              <a:rPr lang="en-US" altLang="zh-CN" dirty="0"/>
              <a:t> </a:t>
            </a:r>
            <a:r>
              <a:rPr lang="en-US" altLang="zh-CN" dirty="0" smtClean="0"/>
              <a:t>           </a:t>
            </a:r>
            <a:r>
              <a:rPr lang="zh-CN" altLang="zh-CN" dirty="0" smtClean="0"/>
              <a:t>把在知识</a:t>
            </a:r>
            <a:r>
              <a:rPr lang="zh-CN" altLang="zh-CN" dirty="0"/>
              <a:t>和能力</a:t>
            </a:r>
            <a:r>
              <a:rPr lang="zh-CN" altLang="zh-CN" dirty="0" smtClean="0"/>
              <a:t>范围的</a:t>
            </a:r>
            <a:r>
              <a:rPr lang="zh-CN" altLang="zh-CN" dirty="0"/>
              <a:t>分数</a:t>
            </a:r>
            <a:r>
              <a:rPr lang="zh-CN" altLang="zh-CN" sz="4000" b="1" u="sng" dirty="0">
                <a:solidFill>
                  <a:srgbClr val="C00000"/>
                </a:solidFill>
              </a:rPr>
              <a:t>拿好</a:t>
            </a:r>
            <a:r>
              <a:rPr lang="zh-CN" altLang="zh-CN" dirty="0" smtClean="0"/>
              <a:t>。</a:t>
            </a:r>
            <a:endParaRPr lang="zh-CN" altLang="zh-CN" dirty="0"/>
          </a:p>
          <a:p>
            <a:pPr>
              <a:lnSpc>
                <a:spcPts val="5300"/>
              </a:lnSpc>
              <a:buFont typeface="Wingdings" panose="05000000000000000000" pitchFamily="2" charset="2"/>
              <a:buChar char=""/>
            </a:pPr>
            <a:r>
              <a:rPr lang="en-US" altLang="zh-CN" sz="3600" b="1" dirty="0">
                <a:solidFill>
                  <a:srgbClr val="7030A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zh-CN" altLang="zh-CN" sz="3600" b="1" dirty="0">
                <a:solidFill>
                  <a:srgbClr val="7030A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增分战术</a:t>
            </a:r>
            <a:endParaRPr lang="en-US" altLang="zh-CN" sz="3600" b="1" dirty="0">
              <a:solidFill>
                <a:srgbClr val="7030A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indent="0">
              <a:lnSpc>
                <a:spcPts val="5300"/>
              </a:lnSpc>
              <a:buNone/>
            </a:pPr>
            <a:r>
              <a:rPr lang="en-US" altLang="zh-CN" dirty="0"/>
              <a:t>	</a:t>
            </a:r>
            <a:r>
              <a:rPr lang="zh-CN" altLang="zh-CN" dirty="0" smtClean="0"/>
              <a:t>良好</a:t>
            </a:r>
            <a:r>
              <a:rPr lang="zh-CN" altLang="zh-CN" dirty="0"/>
              <a:t>的应试习惯</a:t>
            </a:r>
            <a:r>
              <a:rPr lang="en-US" altLang="zh-CN" dirty="0"/>
              <a:t> </a:t>
            </a:r>
            <a:endParaRPr lang="en-US" altLang="zh-CN" dirty="0" smtClean="0"/>
          </a:p>
          <a:p>
            <a:pPr marL="0" indent="0">
              <a:lnSpc>
                <a:spcPts val="5300"/>
              </a:lnSpc>
              <a:buNone/>
            </a:pPr>
            <a:r>
              <a:rPr lang="en-US" altLang="zh-CN" dirty="0"/>
              <a:t>	</a:t>
            </a:r>
            <a:r>
              <a:rPr lang="zh-CN" altLang="zh-CN" dirty="0" smtClean="0"/>
              <a:t>稳定</a:t>
            </a:r>
            <a:r>
              <a:rPr lang="zh-CN" altLang="zh-CN" dirty="0"/>
              <a:t>的心理素质</a:t>
            </a:r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4" name="Picture 2" descr="http://easyread.ph.126.net/9vh_-Jvrs4_bdkzEMr_uQg==/791683996175647758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224" y="5301208"/>
            <a:ext cx="2091530" cy="1369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664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5536" y="1772816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6000" dirty="0" smtClean="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 </a:t>
            </a:r>
            <a:r>
              <a:rPr lang="zh-CN" altLang="zh-CN" sz="6000" dirty="0" smtClean="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志</a:t>
            </a:r>
            <a:r>
              <a:rPr lang="zh-CN" altLang="zh-CN" sz="6000" dirty="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之难也</a:t>
            </a:r>
            <a:r>
              <a:rPr lang="en-US" altLang="zh-CN" sz="6000" dirty="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,</a:t>
            </a:r>
            <a:r>
              <a:rPr lang="zh-CN" altLang="zh-CN" sz="6000" dirty="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不再胜人</a:t>
            </a:r>
            <a:r>
              <a:rPr lang="en-US" altLang="zh-CN" sz="6000" dirty="0" smtClean="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,</a:t>
            </a:r>
          </a:p>
          <a:p>
            <a:pPr marL="0" indent="0">
              <a:buNone/>
            </a:pPr>
            <a:r>
              <a:rPr lang="en-US" altLang="zh-CN" sz="6000" dirty="0" smtClean="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 </a:t>
            </a:r>
            <a:r>
              <a:rPr lang="zh-CN" altLang="zh-CN" sz="6000" dirty="0" smtClean="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在</a:t>
            </a:r>
            <a:r>
              <a:rPr lang="zh-CN" altLang="zh-CN" sz="6000" dirty="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自胜</a:t>
            </a:r>
            <a:r>
              <a:rPr lang="zh-CN" altLang="zh-CN" sz="6000" dirty="0" smtClean="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！</a:t>
            </a:r>
            <a:endParaRPr lang="en-US" altLang="zh-CN" sz="6000" dirty="0" smtClean="0">
              <a:solidFill>
                <a:srgbClr val="00206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indent="0">
              <a:buNone/>
            </a:pPr>
            <a:r>
              <a:rPr lang="en-US" altLang="zh-CN" sz="6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      </a:t>
            </a:r>
            <a:r>
              <a:rPr lang="en-US" altLang="zh-CN" sz="6000" dirty="0"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en-US" altLang="zh-CN" sz="6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      </a:t>
            </a:r>
            <a:r>
              <a:rPr lang="zh-CN" altLang="zh-CN" sz="4400" dirty="0" smtClean="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—</a:t>
            </a:r>
            <a:r>
              <a:rPr lang="zh-CN" altLang="zh-CN" sz="4400" dirty="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《韩非子》</a:t>
            </a:r>
            <a:endParaRPr lang="zh-CN" altLang="en-US" sz="5400" dirty="0">
              <a:solidFill>
                <a:srgbClr val="00206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4" name="Picture 2" descr="http://easyread.ph.126.net/9vh_-Jvrs4_bdkzEMr_uQg==/791683996175647758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5661248"/>
            <a:ext cx="1541851" cy="1009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73093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7957414"/>
              </p:ext>
            </p:extLst>
          </p:nvPr>
        </p:nvGraphicFramePr>
        <p:xfrm>
          <a:off x="179512" y="720728"/>
          <a:ext cx="8784975" cy="569883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31202"/>
                <a:gridCol w="1170627"/>
                <a:gridCol w="1170627"/>
                <a:gridCol w="1170627"/>
                <a:gridCol w="131976"/>
                <a:gridCol w="898035"/>
                <a:gridCol w="1170627"/>
                <a:gridCol w="1170627"/>
                <a:gridCol w="1170627"/>
              </a:tblGrid>
              <a:tr h="975275">
                <a:tc gridSpan="4"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zh-CN" sz="2400" kern="100" dirty="0" smtClean="0">
                          <a:effectLst/>
                        </a:rPr>
                        <a:t>文科各</a:t>
                      </a:r>
                      <a:r>
                        <a:rPr lang="zh-CN" sz="2400" kern="100" dirty="0">
                          <a:effectLst/>
                        </a:rPr>
                        <a:t>学科上线有效</a:t>
                      </a:r>
                      <a:r>
                        <a:rPr lang="zh-CN" sz="2400" kern="100" dirty="0" smtClean="0">
                          <a:effectLst/>
                        </a:rPr>
                        <a:t>分</a:t>
                      </a:r>
                      <a:endParaRPr lang="en-US" altLang="zh-CN" sz="2400" kern="100" dirty="0" smtClean="0">
                        <a:effectLst/>
                      </a:endParaRPr>
                    </a:p>
                    <a:p>
                      <a:pPr algn="ctr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endParaRPr lang="en-US" altLang="zh-CN" sz="2400" kern="100" dirty="0" smtClean="0">
                        <a:effectLst/>
                      </a:endParaRPr>
                    </a:p>
                    <a:p>
                      <a:pPr algn="ctr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zh-CN" sz="2400" kern="100" dirty="0" smtClean="0">
                          <a:effectLst/>
                        </a:rPr>
                        <a:t>预测</a:t>
                      </a:r>
                      <a:endParaRPr lang="zh-CN" sz="3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 dirty="0">
                          <a:effectLst/>
                        </a:rPr>
                        <a:t> </a:t>
                      </a:r>
                      <a:endParaRPr lang="zh-CN" sz="3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/>
                </a:tc>
                <a:tc gridSpan="4"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dirty="0" smtClean="0">
                          <a:effectLst/>
                        </a:rPr>
                        <a:t>理科</a:t>
                      </a:r>
                      <a:r>
                        <a:rPr lang="zh-CN" sz="2800" kern="100" dirty="0">
                          <a:effectLst/>
                        </a:rPr>
                        <a:t>类各学科上线有效</a:t>
                      </a:r>
                      <a:r>
                        <a:rPr lang="zh-CN" sz="2800" kern="100" dirty="0" smtClean="0">
                          <a:effectLst/>
                        </a:rPr>
                        <a:t>分</a:t>
                      </a:r>
                      <a:endParaRPr lang="en-US" altLang="zh-CN" sz="2800" kern="100" dirty="0" smtClean="0">
                        <a:effectLst/>
                      </a:endParaRPr>
                    </a:p>
                    <a:p>
                      <a:pPr algn="ctr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endParaRPr lang="en-US" altLang="zh-CN" sz="2800" kern="100" dirty="0" smtClean="0">
                        <a:effectLst/>
                      </a:endParaRPr>
                    </a:p>
                    <a:p>
                      <a:pPr algn="ctr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dirty="0" smtClean="0">
                          <a:effectLst/>
                        </a:rPr>
                        <a:t>预测</a:t>
                      </a:r>
                      <a:endParaRPr lang="zh-CN" sz="3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975275"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>
                          <a:effectLst/>
                        </a:rPr>
                        <a:t> </a:t>
                      </a:r>
                      <a:endParaRPr lang="zh-CN" sz="3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zh-CN" sz="2400" kern="100" dirty="0">
                          <a:effectLst/>
                        </a:rPr>
                        <a:t>一本以上</a:t>
                      </a:r>
                      <a:endParaRPr lang="zh-CN" sz="3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zh-CN" sz="2400" kern="100" dirty="0">
                          <a:effectLst/>
                        </a:rPr>
                        <a:t>二本以上</a:t>
                      </a:r>
                      <a:endParaRPr lang="zh-CN" sz="3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zh-CN" sz="2400" kern="100" dirty="0">
                          <a:effectLst/>
                        </a:rPr>
                        <a:t>专</a:t>
                      </a:r>
                      <a:r>
                        <a:rPr lang="en-US" sz="2400" kern="100" dirty="0">
                          <a:effectLst/>
                        </a:rPr>
                        <a:t>A</a:t>
                      </a:r>
                      <a:r>
                        <a:rPr lang="zh-CN" sz="2400" kern="100" dirty="0">
                          <a:effectLst/>
                        </a:rPr>
                        <a:t>以上</a:t>
                      </a:r>
                      <a:endParaRPr lang="zh-CN" sz="3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</a:rPr>
                        <a:t> </a:t>
                      </a:r>
                      <a:endParaRPr lang="zh-CN" sz="3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</a:rPr>
                        <a:t> </a:t>
                      </a:r>
                      <a:endParaRPr lang="zh-CN" sz="3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zh-CN" sz="2400" kern="100" dirty="0">
                          <a:effectLst/>
                        </a:rPr>
                        <a:t>一本以上</a:t>
                      </a:r>
                      <a:endParaRPr lang="zh-CN" sz="3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zh-CN" sz="2400" kern="100" dirty="0">
                          <a:effectLst/>
                        </a:rPr>
                        <a:t>二本以上</a:t>
                      </a:r>
                      <a:endParaRPr lang="zh-CN" sz="3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zh-CN" sz="2400" kern="100" dirty="0">
                          <a:effectLst/>
                        </a:rPr>
                        <a:t>专</a:t>
                      </a:r>
                      <a:r>
                        <a:rPr lang="en-US" sz="2400" kern="100" dirty="0">
                          <a:effectLst/>
                        </a:rPr>
                        <a:t>A</a:t>
                      </a:r>
                      <a:r>
                        <a:rPr lang="zh-CN" sz="2400" kern="100" dirty="0">
                          <a:effectLst/>
                        </a:rPr>
                        <a:t>以上</a:t>
                      </a:r>
                      <a:endParaRPr lang="zh-CN" sz="3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/>
                </a:tc>
              </a:tr>
              <a:tr h="535469"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dirty="0">
                          <a:effectLst/>
                        </a:rPr>
                        <a:t>语文</a:t>
                      </a:r>
                      <a:endParaRPr lang="zh-CN" sz="3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 dirty="0">
                          <a:solidFill>
                            <a:srgbClr val="FF0000"/>
                          </a:solidFill>
                          <a:effectLst/>
                        </a:rPr>
                        <a:t>103</a:t>
                      </a:r>
                      <a:endParaRPr lang="zh-CN" sz="3600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 dirty="0">
                          <a:effectLst/>
                        </a:rPr>
                        <a:t>86</a:t>
                      </a:r>
                      <a:endParaRPr lang="zh-CN" sz="3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 dirty="0">
                          <a:effectLst/>
                        </a:rPr>
                        <a:t>80</a:t>
                      </a:r>
                      <a:endParaRPr lang="zh-CN" sz="3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>
                          <a:effectLst/>
                        </a:rPr>
                        <a:t> </a:t>
                      </a:r>
                      <a:endParaRPr lang="zh-CN" sz="3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dirty="0">
                          <a:effectLst/>
                        </a:rPr>
                        <a:t>语文</a:t>
                      </a:r>
                      <a:endParaRPr lang="zh-CN" sz="3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3200" b="1" u="none" kern="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96</a:t>
                      </a:r>
                      <a:endParaRPr lang="zh-CN" sz="4000" b="1" u="none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 dirty="0">
                          <a:effectLst/>
                        </a:rPr>
                        <a:t>85</a:t>
                      </a:r>
                      <a:endParaRPr lang="zh-CN" sz="3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>
                          <a:effectLst/>
                        </a:rPr>
                        <a:t>78</a:t>
                      </a:r>
                      <a:endParaRPr lang="zh-CN" sz="3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/>
                </a:tc>
              </a:tr>
              <a:tr h="535469"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>
                          <a:effectLst/>
                        </a:rPr>
                        <a:t>文数</a:t>
                      </a:r>
                      <a:endParaRPr lang="zh-CN" sz="3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 dirty="0">
                          <a:solidFill>
                            <a:srgbClr val="FF0000"/>
                          </a:solidFill>
                          <a:effectLst/>
                        </a:rPr>
                        <a:t>112</a:t>
                      </a:r>
                      <a:endParaRPr lang="zh-CN" sz="3600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>
                          <a:effectLst/>
                        </a:rPr>
                        <a:t>78</a:t>
                      </a:r>
                      <a:endParaRPr lang="zh-CN" sz="3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 dirty="0">
                          <a:effectLst/>
                        </a:rPr>
                        <a:t>60</a:t>
                      </a:r>
                      <a:endParaRPr lang="zh-CN" sz="3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 dirty="0">
                          <a:effectLst/>
                        </a:rPr>
                        <a:t> </a:t>
                      </a:r>
                      <a:endParaRPr lang="zh-CN" sz="3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dirty="0">
                          <a:effectLst/>
                        </a:rPr>
                        <a:t>理数</a:t>
                      </a:r>
                      <a:endParaRPr lang="zh-CN" sz="3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3200" b="1" u="none" kern="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110</a:t>
                      </a:r>
                      <a:endParaRPr lang="zh-CN" sz="4000" b="1" u="none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 dirty="0">
                          <a:effectLst/>
                        </a:rPr>
                        <a:t>83</a:t>
                      </a:r>
                      <a:endParaRPr lang="zh-CN" sz="3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>
                          <a:effectLst/>
                        </a:rPr>
                        <a:t>66</a:t>
                      </a:r>
                      <a:endParaRPr lang="zh-CN" sz="3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/>
                </a:tc>
              </a:tr>
              <a:tr h="535469"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>
                          <a:effectLst/>
                        </a:rPr>
                        <a:t>英语</a:t>
                      </a:r>
                      <a:endParaRPr lang="zh-CN" sz="3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 dirty="0">
                          <a:solidFill>
                            <a:srgbClr val="FF0000"/>
                          </a:solidFill>
                          <a:effectLst/>
                        </a:rPr>
                        <a:t>123</a:t>
                      </a:r>
                      <a:endParaRPr lang="zh-CN" sz="3600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>
                          <a:effectLst/>
                        </a:rPr>
                        <a:t>94</a:t>
                      </a:r>
                      <a:endParaRPr lang="zh-CN" sz="3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 dirty="0">
                          <a:effectLst/>
                        </a:rPr>
                        <a:t>76</a:t>
                      </a:r>
                      <a:endParaRPr lang="zh-CN" sz="3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>
                          <a:effectLst/>
                        </a:rPr>
                        <a:t> </a:t>
                      </a:r>
                      <a:endParaRPr lang="zh-CN" sz="3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>
                          <a:effectLst/>
                        </a:rPr>
                        <a:t>英语</a:t>
                      </a:r>
                      <a:endParaRPr lang="zh-CN" sz="3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3200" b="1" u="none" kern="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117</a:t>
                      </a:r>
                      <a:endParaRPr lang="zh-CN" sz="4000" b="1" u="none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 dirty="0">
                          <a:effectLst/>
                        </a:rPr>
                        <a:t>95</a:t>
                      </a:r>
                      <a:endParaRPr lang="zh-CN" sz="3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>
                          <a:effectLst/>
                        </a:rPr>
                        <a:t>77</a:t>
                      </a:r>
                      <a:endParaRPr lang="zh-CN" sz="3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/>
                </a:tc>
              </a:tr>
              <a:tr h="535469"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>
                          <a:effectLst/>
                        </a:rPr>
                        <a:t>文综</a:t>
                      </a:r>
                      <a:endParaRPr lang="zh-CN" sz="3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 dirty="0">
                          <a:solidFill>
                            <a:srgbClr val="FF0000"/>
                          </a:solidFill>
                          <a:effectLst/>
                        </a:rPr>
                        <a:t>170</a:t>
                      </a:r>
                      <a:endParaRPr lang="zh-CN" sz="3600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>
                          <a:effectLst/>
                        </a:rPr>
                        <a:t>134</a:t>
                      </a:r>
                      <a:endParaRPr lang="zh-CN" sz="3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 dirty="0">
                          <a:effectLst/>
                        </a:rPr>
                        <a:t>116</a:t>
                      </a:r>
                      <a:endParaRPr lang="zh-CN" sz="3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>
                          <a:effectLst/>
                        </a:rPr>
                        <a:t> </a:t>
                      </a:r>
                      <a:endParaRPr lang="zh-CN" sz="3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>
                          <a:effectLst/>
                        </a:rPr>
                        <a:t>理综</a:t>
                      </a:r>
                      <a:endParaRPr lang="zh-CN" sz="3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3200" b="1" u="none" kern="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197</a:t>
                      </a:r>
                      <a:endParaRPr lang="zh-CN" sz="4000" b="1" u="none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 dirty="0">
                          <a:effectLst/>
                        </a:rPr>
                        <a:t>149</a:t>
                      </a:r>
                      <a:endParaRPr lang="zh-CN" sz="3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>
                          <a:effectLst/>
                        </a:rPr>
                        <a:t>120</a:t>
                      </a:r>
                      <a:endParaRPr lang="zh-CN" sz="3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/>
                </a:tc>
              </a:tr>
              <a:tr h="535469"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>
                          <a:effectLst/>
                        </a:rPr>
                        <a:t>政治</a:t>
                      </a:r>
                      <a:endParaRPr lang="zh-CN" sz="3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 dirty="0">
                          <a:solidFill>
                            <a:srgbClr val="FF0000"/>
                          </a:solidFill>
                          <a:effectLst/>
                        </a:rPr>
                        <a:t>52</a:t>
                      </a:r>
                      <a:endParaRPr lang="zh-CN" sz="3600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>
                          <a:effectLst/>
                        </a:rPr>
                        <a:t>40</a:t>
                      </a:r>
                      <a:endParaRPr lang="zh-CN" sz="3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 dirty="0">
                          <a:effectLst/>
                        </a:rPr>
                        <a:t>35</a:t>
                      </a:r>
                      <a:endParaRPr lang="zh-CN" sz="3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>
                          <a:effectLst/>
                        </a:rPr>
                        <a:t> </a:t>
                      </a:r>
                      <a:endParaRPr lang="zh-CN" sz="3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>
                          <a:effectLst/>
                        </a:rPr>
                        <a:t>物理</a:t>
                      </a:r>
                      <a:endParaRPr lang="zh-CN" sz="3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3200" b="1" u="none" kern="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63</a:t>
                      </a:r>
                      <a:endParaRPr lang="zh-CN" sz="4000" b="1" u="none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 dirty="0">
                          <a:effectLst/>
                        </a:rPr>
                        <a:t>47</a:t>
                      </a:r>
                      <a:endParaRPr lang="zh-CN" sz="3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>
                          <a:effectLst/>
                        </a:rPr>
                        <a:t>38</a:t>
                      </a:r>
                      <a:endParaRPr lang="zh-CN" sz="3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/>
                </a:tc>
              </a:tr>
              <a:tr h="535469"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>
                          <a:effectLst/>
                        </a:rPr>
                        <a:t>历史</a:t>
                      </a:r>
                      <a:endParaRPr lang="zh-CN" sz="3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 dirty="0">
                          <a:solidFill>
                            <a:srgbClr val="FF0000"/>
                          </a:solidFill>
                          <a:effectLst/>
                        </a:rPr>
                        <a:t>67</a:t>
                      </a:r>
                      <a:endParaRPr lang="zh-CN" sz="3600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>
                          <a:effectLst/>
                        </a:rPr>
                        <a:t>54</a:t>
                      </a:r>
                      <a:endParaRPr lang="zh-CN" sz="3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>
                          <a:effectLst/>
                        </a:rPr>
                        <a:t>46</a:t>
                      </a:r>
                      <a:endParaRPr lang="zh-CN" sz="3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 dirty="0">
                          <a:effectLst/>
                        </a:rPr>
                        <a:t> </a:t>
                      </a:r>
                      <a:endParaRPr lang="zh-CN" sz="3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dirty="0">
                          <a:effectLst/>
                        </a:rPr>
                        <a:t>化学</a:t>
                      </a:r>
                      <a:endParaRPr lang="zh-CN" sz="3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3200" b="1" u="none" kern="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61</a:t>
                      </a:r>
                      <a:endParaRPr lang="zh-CN" sz="4000" b="1" u="none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 dirty="0">
                          <a:effectLst/>
                        </a:rPr>
                        <a:t>41</a:t>
                      </a:r>
                      <a:endParaRPr lang="zh-CN" sz="3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 dirty="0">
                          <a:effectLst/>
                        </a:rPr>
                        <a:t>29</a:t>
                      </a:r>
                      <a:endParaRPr lang="zh-CN" sz="3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/>
                </a:tc>
              </a:tr>
              <a:tr h="535469"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>
                          <a:effectLst/>
                        </a:rPr>
                        <a:t>地理</a:t>
                      </a:r>
                      <a:endParaRPr lang="zh-CN" sz="3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 dirty="0">
                          <a:solidFill>
                            <a:srgbClr val="FF0000"/>
                          </a:solidFill>
                          <a:effectLst/>
                        </a:rPr>
                        <a:t>51</a:t>
                      </a:r>
                      <a:endParaRPr lang="zh-CN" sz="3600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>
                          <a:effectLst/>
                        </a:rPr>
                        <a:t>40</a:t>
                      </a:r>
                      <a:endParaRPr lang="zh-CN" sz="3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>
                          <a:effectLst/>
                        </a:rPr>
                        <a:t>35</a:t>
                      </a:r>
                      <a:endParaRPr lang="zh-CN" sz="3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>
                          <a:effectLst/>
                        </a:rPr>
                        <a:t> </a:t>
                      </a:r>
                      <a:endParaRPr lang="zh-CN" sz="3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dirty="0">
                          <a:effectLst/>
                        </a:rPr>
                        <a:t>生物</a:t>
                      </a:r>
                      <a:endParaRPr lang="zh-CN" sz="3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3200" b="1" u="none" kern="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73</a:t>
                      </a:r>
                      <a:endParaRPr lang="zh-CN" sz="4000" b="1" u="none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 dirty="0">
                          <a:effectLst/>
                        </a:rPr>
                        <a:t>61</a:t>
                      </a:r>
                      <a:endParaRPr lang="zh-CN" sz="3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 dirty="0">
                          <a:effectLst/>
                        </a:rPr>
                        <a:t>53</a:t>
                      </a:r>
                      <a:endParaRPr lang="zh-CN" sz="3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/>
                </a:tc>
              </a:tr>
            </a:tbl>
          </a:graphicData>
        </a:graphic>
      </p:graphicFrame>
      <p:sp>
        <p:nvSpPr>
          <p:cNvPr id="19553" name="文本框 2"/>
          <p:cNvSpPr txBox="1">
            <a:spLocks noChangeArrowheads="1"/>
          </p:cNvSpPr>
          <p:nvPr/>
        </p:nvSpPr>
        <p:spPr bwMode="auto">
          <a:xfrm>
            <a:off x="251520" y="175913"/>
            <a:ext cx="5860256" cy="585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3200" b="1" dirty="0" smtClean="0">
                <a:solidFill>
                  <a:prstClr val="black"/>
                </a:solidFill>
                <a:latin typeface="Calibri" pitchFamily="34" charset="0"/>
              </a:rPr>
              <a:t>各</a:t>
            </a:r>
            <a:r>
              <a:rPr lang="zh-CN" altLang="en-US" sz="3200" b="1" dirty="0">
                <a:solidFill>
                  <a:prstClr val="black"/>
                </a:solidFill>
                <a:latin typeface="Calibri" pitchFamily="34" charset="0"/>
              </a:rPr>
              <a:t>层次有效分</a:t>
            </a:r>
            <a:r>
              <a:rPr lang="zh-CN" altLang="en-US" sz="3200" b="1" dirty="0" smtClean="0">
                <a:solidFill>
                  <a:prstClr val="black"/>
                </a:solidFill>
                <a:latin typeface="Calibri" pitchFamily="34" charset="0"/>
              </a:rPr>
              <a:t>预测</a:t>
            </a:r>
            <a:endParaRPr lang="zh-CN" altLang="en-US" sz="3200" b="1" dirty="0">
              <a:solidFill>
                <a:prstClr val="black"/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8227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://img01.store.sogou.com/app/a/07/2b9d450591f33347b7f7a0426fb9983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698" y="2276872"/>
            <a:ext cx="8191500" cy="179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/>
        </p:nvSpPr>
        <p:spPr>
          <a:xfrm>
            <a:off x="1124078" y="404665"/>
            <a:ext cx="3276859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8000" b="1" cap="all" spc="0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楷体" panose="02010609060101010101" pitchFamily="49" charset="-122"/>
                <a:ea typeface="楷体" panose="02010609060101010101" pitchFamily="49" charset="-122"/>
              </a:rPr>
              <a:t>高</a:t>
            </a:r>
            <a:r>
              <a:rPr lang="en-US" altLang="zh-CN" sz="8000" b="1" cap="all" spc="0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楷体" panose="02010609060101010101" pitchFamily="49" charset="-122"/>
                <a:ea typeface="楷体" panose="02010609060101010101" pitchFamily="49" charset="-122"/>
              </a:rPr>
              <a:t>·</a:t>
            </a:r>
            <a:r>
              <a:rPr lang="zh-CN" altLang="en-US" sz="8000" b="1" cap="all" spc="0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楷体" panose="02010609060101010101" pitchFamily="49" charset="-122"/>
                <a:ea typeface="楷体" panose="02010609060101010101" pitchFamily="49" charset="-122"/>
              </a:rPr>
              <a:t>考</a:t>
            </a:r>
            <a:endParaRPr lang="zh-CN" altLang="en-US" sz="8000" b="1" cap="all" spc="0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555698" y="1866723"/>
            <a:ext cx="8264774" cy="2610996"/>
            <a:chOff x="555698" y="1866723"/>
            <a:chExt cx="8264774" cy="2610996"/>
          </a:xfrm>
        </p:grpSpPr>
        <p:pic>
          <p:nvPicPr>
            <p:cNvPr id="1030" name="Picture 6" descr="http://img01.store.sogou.com/app/a/07/2b9d450591f33347b7f7a0426fb9983a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028"/>
            <a:stretch/>
          </p:blipFill>
          <p:spPr bwMode="auto">
            <a:xfrm>
              <a:off x="555698" y="1898123"/>
              <a:ext cx="8264774" cy="2548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http://img01.store.sogou.com/app/a/07/2b9d450591f33347b7f7a0426fb9983a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17" t="-1814" r="53393"/>
            <a:stretch/>
          </p:blipFill>
          <p:spPr bwMode="auto">
            <a:xfrm>
              <a:off x="560480" y="1866723"/>
              <a:ext cx="3291440" cy="2610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" name="组合 6"/>
          <p:cNvGrpSpPr/>
          <p:nvPr/>
        </p:nvGrpSpPr>
        <p:grpSpPr>
          <a:xfrm>
            <a:off x="2915816" y="4809903"/>
            <a:ext cx="6228184" cy="1630681"/>
            <a:chOff x="2915816" y="4809903"/>
            <a:chExt cx="6228184" cy="1630681"/>
          </a:xfrm>
        </p:grpSpPr>
        <p:pic>
          <p:nvPicPr>
            <p:cNvPr id="1037" name="Picture 13" descr="E:\USER\Desktop\1440307455828970291.jpg"/>
            <p:cNvPicPr>
              <a:picLocks noChangeAspect="1" noChangeArrowheads="1" noCrop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79501" y="5013176"/>
              <a:ext cx="6120680" cy="12241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 descr="http://wenwen.soso.com/p/20110521/20110521210151-123692542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15816" y="4809903"/>
              <a:ext cx="2088232" cy="16306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矩形 5"/>
            <p:cNvSpPr/>
            <p:nvPr/>
          </p:nvSpPr>
          <p:spPr>
            <a:xfrm>
              <a:off x="7784171" y="5008394"/>
              <a:ext cx="1359829" cy="122413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592973" y="5716343"/>
            <a:ext cx="1274708" cy="8720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dirty="0" smtClean="0"/>
              <a:t>高三（</a:t>
            </a:r>
            <a:r>
              <a:rPr lang="en-US" altLang="zh-CN" dirty="0" smtClean="0"/>
              <a:t>2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algn="ctr">
              <a:lnSpc>
                <a:spcPct val="150000"/>
              </a:lnSpc>
            </a:pPr>
            <a:r>
              <a:rPr lang="en-US" altLang="zh-CN" dirty="0" smtClean="0"/>
              <a:t>2016.3.28</a:t>
            </a:r>
            <a:r>
              <a:rPr lang="zh-CN" altLang="en-US" dirty="0" smtClean="0"/>
              <a:t>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05812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7544" y="1700808"/>
            <a:ext cx="8229600" cy="1224136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7200" dirty="0"/>
              <a:t>他山之石可以攻玉</a:t>
            </a:r>
          </a:p>
        </p:txBody>
      </p:sp>
      <p:pic>
        <p:nvPicPr>
          <p:cNvPr id="4" name="图片 1" descr="正面3_~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3284984"/>
            <a:ext cx="3501738" cy="2630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971600" y="4509120"/>
            <a:ext cx="3313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珠海一中</a:t>
            </a:r>
            <a:r>
              <a:rPr lang="en-US" altLang="zh-CN" dirty="0" smtClean="0"/>
              <a:t>·2016</a:t>
            </a:r>
            <a:r>
              <a:rPr lang="zh-CN" altLang="en-US" dirty="0" smtClean="0"/>
              <a:t>届高三经验分享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15113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矩形 4"/>
          <p:cNvSpPr>
            <a:spLocks noChangeArrowheads="1"/>
          </p:cNvSpPr>
          <p:nvPr/>
        </p:nvSpPr>
        <p:spPr bwMode="auto">
          <a:xfrm>
            <a:off x="684213" y="836613"/>
            <a:ext cx="8501062" cy="1189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buFont typeface="Arial" pitchFamily="34" charset="0"/>
              <a:buNone/>
            </a:pPr>
            <a:endParaRPr lang="zh-CN" altLang="en-US" sz="3600" b="1" smtClean="0">
              <a:solidFill>
                <a:srgbClr val="FF0000"/>
              </a:solidFill>
              <a:latin typeface="黑体" pitchFamily="49" charset="-122"/>
              <a:ea typeface="黑体" pitchFamily="49" charset="-122"/>
            </a:endParaRPr>
          </a:p>
          <a:p>
            <a:pPr eaLnBrk="1" hangingPunct="1">
              <a:buFont typeface="Arial" pitchFamily="34" charset="0"/>
              <a:buNone/>
            </a:pPr>
            <a:endParaRPr lang="zh-CN" altLang="en-US" sz="3600" b="1" smtClean="0">
              <a:solidFill>
                <a:srgbClr val="0000CC"/>
              </a:solidFill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12291" name="图片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112837"/>
            <a:ext cx="7810003" cy="5380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06601437"/>
      </p:ext>
    </p:extLst>
  </p:cSld>
  <p:clrMapOvr>
    <a:masterClrMapping/>
  </p:clrMapOvr>
  <p:transition spd="slow" advTm="15000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矩形 4"/>
          <p:cNvSpPr>
            <a:spLocks noChangeArrowheads="1"/>
          </p:cNvSpPr>
          <p:nvPr/>
        </p:nvSpPr>
        <p:spPr bwMode="auto">
          <a:xfrm>
            <a:off x="684213" y="836613"/>
            <a:ext cx="8501062" cy="1189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buFont typeface="Arial" pitchFamily="34" charset="0"/>
              <a:buNone/>
            </a:pPr>
            <a:endParaRPr lang="zh-CN" altLang="en-US" sz="3600" b="1" smtClean="0">
              <a:solidFill>
                <a:srgbClr val="FF0000"/>
              </a:solidFill>
              <a:latin typeface="黑体" pitchFamily="49" charset="-122"/>
              <a:ea typeface="黑体" pitchFamily="49" charset="-122"/>
            </a:endParaRPr>
          </a:p>
          <a:p>
            <a:pPr eaLnBrk="1" hangingPunct="1">
              <a:buFont typeface="Arial" pitchFamily="34" charset="0"/>
              <a:buNone/>
            </a:pPr>
            <a:endParaRPr lang="zh-CN" altLang="en-US" sz="3600" b="1" smtClean="0">
              <a:solidFill>
                <a:srgbClr val="0000CC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0483" name="矩形 4"/>
          <p:cNvSpPr>
            <a:spLocks noChangeArrowheads="1"/>
          </p:cNvSpPr>
          <p:nvPr/>
        </p:nvSpPr>
        <p:spPr bwMode="auto">
          <a:xfrm>
            <a:off x="684213" y="692150"/>
            <a:ext cx="8501062" cy="569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buFont typeface="Arial" pitchFamily="34" charset="0"/>
              <a:buNone/>
            </a:pPr>
            <a:r>
              <a:rPr lang="zh-CN" altLang="en-US" sz="2800" b="1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备考第一阶段：</a:t>
            </a:r>
          </a:p>
          <a:p>
            <a:pPr eaLnBrk="1" hangingPunct="1">
              <a:buFont typeface="Arial" pitchFamily="34" charset="0"/>
              <a:buNone/>
            </a:pPr>
            <a:r>
              <a:rPr lang="zh-CN" altLang="en-US" sz="2800" b="1" smtClean="0">
                <a:solidFill>
                  <a:srgbClr val="0000CC"/>
                </a:solidFill>
                <a:latin typeface="黑体" pitchFamily="49" charset="-122"/>
                <a:ea typeface="黑体" pitchFamily="49" charset="-122"/>
              </a:rPr>
              <a:t>   从2015年8月至2016年3月广州一模前---基础知识复习阶段</a:t>
            </a:r>
          </a:p>
          <a:p>
            <a:pPr eaLnBrk="1" hangingPunct="1">
              <a:buFont typeface="Arial" pitchFamily="34" charset="0"/>
              <a:buNone/>
            </a:pPr>
            <a:r>
              <a:rPr lang="zh-CN" altLang="en-US" sz="2800" b="1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基本任务</a:t>
            </a:r>
            <a:r>
              <a:rPr lang="zh-CN" altLang="en-US" sz="2800" b="1" smtClean="0">
                <a:solidFill>
                  <a:srgbClr val="0000CC"/>
                </a:solidFill>
                <a:latin typeface="黑体" pitchFamily="49" charset="-122"/>
                <a:ea typeface="黑体" pitchFamily="49" charset="-122"/>
              </a:rPr>
              <a:t>: 结束新课，复习课本知识。对教材中的基本知识结构有清晰的认识，掌握好基本概念和基本规律。依据《普通高中课程标准（实验）》，《全国统一考试大纲（实验）及其说明》进行拓展，结合前几年高考强调的知识点及能力要求，按照单元或章节</a:t>
            </a:r>
          </a:p>
          <a:p>
            <a:pPr eaLnBrk="1" hangingPunct="1">
              <a:buFont typeface="Arial" pitchFamily="34" charset="0"/>
              <a:buNone/>
            </a:pPr>
            <a:r>
              <a:rPr lang="zh-CN" altLang="en-US" sz="2800" b="1" smtClean="0">
                <a:solidFill>
                  <a:srgbClr val="0000CC"/>
                </a:solidFill>
                <a:latin typeface="黑体" pitchFamily="49" charset="-122"/>
                <a:ea typeface="黑体" pitchFamily="49" charset="-122"/>
              </a:rPr>
              <a:t>落实考点，夯实基础，渗透方法，培养能力。</a:t>
            </a:r>
            <a:r>
              <a:rPr lang="zh-CN" altLang="en-US" sz="2800" b="1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这一阶段要紧扣课本，落实考点，突出一个“细”字</a:t>
            </a:r>
            <a:r>
              <a:rPr lang="zh-CN" altLang="en-US" sz="2800" b="1" smtClean="0">
                <a:solidFill>
                  <a:srgbClr val="0000CC"/>
                </a:solidFill>
                <a:latin typeface="黑体" pitchFamily="49" charset="-122"/>
                <a:ea typeface="黑体" pitchFamily="49" charset="-122"/>
              </a:rPr>
              <a:t>，不留盲点，严禁用漫无目标的“套题”替代课本知识学习与梳理。</a:t>
            </a:r>
          </a:p>
          <a:p>
            <a:pPr eaLnBrk="1" hangingPunct="1">
              <a:buFont typeface="Arial" pitchFamily="34" charset="0"/>
              <a:buNone/>
            </a:pPr>
            <a:endParaRPr lang="zh-CN" altLang="en-US" sz="3200" b="1" smtClean="0">
              <a:solidFill>
                <a:srgbClr val="0000CC"/>
              </a:solidFill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20484" name="图片 1" descr="IMG_094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" y="-1600200"/>
            <a:ext cx="8339138" cy="1005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16745176"/>
      </p:ext>
    </p:extLst>
  </p:cSld>
  <p:clrMapOvr>
    <a:masterClrMapping/>
  </p:clrMapOvr>
  <p:transition spd="slow" advTm="15000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矩形 4"/>
          <p:cNvSpPr>
            <a:spLocks noChangeArrowheads="1"/>
          </p:cNvSpPr>
          <p:nvPr/>
        </p:nvSpPr>
        <p:spPr bwMode="auto">
          <a:xfrm>
            <a:off x="-109538" y="1412875"/>
            <a:ext cx="9675813" cy="1096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buFont typeface="Arial" pitchFamily="34" charset="0"/>
              <a:buNone/>
            </a:pPr>
            <a:r>
              <a:rPr lang="zh-CN" altLang="en-US" sz="6600" b="1" smtClean="0">
                <a:solidFill>
                  <a:srgbClr val="FF00FF"/>
                </a:solidFill>
                <a:latin typeface="宋体" pitchFamily="2" charset="-122"/>
              </a:rPr>
              <a:t>用美的教育造就美的新人</a:t>
            </a:r>
          </a:p>
        </p:txBody>
      </p:sp>
      <p:sp>
        <p:nvSpPr>
          <p:cNvPr id="21507" name="矩形 4"/>
          <p:cNvSpPr>
            <a:spLocks noChangeArrowheads="1"/>
          </p:cNvSpPr>
          <p:nvPr/>
        </p:nvSpPr>
        <p:spPr bwMode="auto">
          <a:xfrm>
            <a:off x="2998788" y="2711450"/>
            <a:ext cx="4538662" cy="420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buFont typeface="Arial" pitchFamily="34" charset="0"/>
              <a:buNone/>
            </a:pPr>
            <a:r>
              <a:rPr lang="zh-CN" altLang="en-US" sz="5400" b="1" smtClean="0">
                <a:solidFill>
                  <a:srgbClr val="0000CC"/>
                </a:solidFill>
                <a:latin typeface="宋体" pitchFamily="2" charset="-122"/>
              </a:rPr>
              <a:t>师生同心，</a:t>
            </a:r>
          </a:p>
          <a:p>
            <a:pPr eaLnBrk="1" hangingPunct="1">
              <a:buFont typeface="Arial" pitchFamily="34" charset="0"/>
              <a:buNone/>
            </a:pPr>
            <a:endParaRPr lang="zh-CN" altLang="en-US" sz="5400" b="1" smtClean="0">
              <a:solidFill>
                <a:srgbClr val="0000CC"/>
              </a:solidFill>
              <a:latin typeface="宋体" pitchFamily="2" charset="-122"/>
            </a:endParaRPr>
          </a:p>
          <a:p>
            <a:pPr eaLnBrk="1" hangingPunct="1">
              <a:buFont typeface="Arial" pitchFamily="34" charset="0"/>
              <a:buNone/>
            </a:pPr>
            <a:r>
              <a:rPr lang="zh-CN" altLang="en-US" sz="5400" b="1" smtClean="0">
                <a:solidFill>
                  <a:srgbClr val="0000CC"/>
                </a:solidFill>
                <a:latin typeface="宋体" pitchFamily="2" charset="-122"/>
              </a:rPr>
              <a:t>做到最好，</a:t>
            </a:r>
          </a:p>
          <a:p>
            <a:pPr eaLnBrk="1" hangingPunct="1">
              <a:buFont typeface="Arial" pitchFamily="34" charset="0"/>
              <a:buNone/>
            </a:pPr>
            <a:endParaRPr lang="zh-CN" altLang="en-US" sz="5400" b="1" smtClean="0">
              <a:solidFill>
                <a:srgbClr val="0000CC"/>
              </a:solidFill>
              <a:latin typeface="宋体" pitchFamily="2" charset="-122"/>
            </a:endParaRPr>
          </a:p>
          <a:p>
            <a:pPr eaLnBrk="1" hangingPunct="1">
              <a:buFont typeface="Arial" pitchFamily="34" charset="0"/>
              <a:buNone/>
            </a:pPr>
            <a:r>
              <a:rPr lang="zh-CN" altLang="en-US" sz="5400" b="1" smtClean="0">
                <a:solidFill>
                  <a:srgbClr val="0000CC"/>
                </a:solidFill>
                <a:latin typeface="宋体" pitchFamily="2" charset="-122"/>
              </a:rPr>
              <a:t>成就美好</a:t>
            </a:r>
          </a:p>
        </p:txBody>
      </p:sp>
      <p:pic>
        <p:nvPicPr>
          <p:cNvPr id="21508" name="图片 3" descr="IMG_078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11738556"/>
      </p:ext>
    </p:extLst>
  </p:cSld>
  <p:clrMapOvr>
    <a:masterClrMapping/>
  </p:clrMapOvr>
  <p:transition spd="slow" advTm="15000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矩形 4"/>
          <p:cNvSpPr>
            <a:spLocks noChangeArrowheads="1"/>
          </p:cNvSpPr>
          <p:nvPr/>
        </p:nvSpPr>
        <p:spPr bwMode="auto">
          <a:xfrm>
            <a:off x="684213" y="836613"/>
            <a:ext cx="8501062" cy="1189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buFont typeface="Arial" pitchFamily="34" charset="0"/>
              <a:buNone/>
            </a:pPr>
            <a:endParaRPr lang="zh-CN" altLang="en-US" sz="3600" b="1" smtClean="0">
              <a:solidFill>
                <a:srgbClr val="FF0000"/>
              </a:solidFill>
              <a:latin typeface="黑体" pitchFamily="49" charset="-122"/>
              <a:ea typeface="黑体" pitchFamily="49" charset="-122"/>
            </a:endParaRPr>
          </a:p>
          <a:p>
            <a:pPr eaLnBrk="1" hangingPunct="1">
              <a:buFont typeface="Arial" pitchFamily="34" charset="0"/>
              <a:buNone/>
            </a:pPr>
            <a:endParaRPr lang="zh-CN" altLang="en-US" sz="3600" b="1" smtClean="0">
              <a:solidFill>
                <a:srgbClr val="0000CC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2531" name="矩形 4"/>
          <p:cNvSpPr>
            <a:spLocks noChangeArrowheads="1"/>
          </p:cNvSpPr>
          <p:nvPr/>
        </p:nvSpPr>
        <p:spPr bwMode="auto">
          <a:xfrm>
            <a:off x="684213" y="692150"/>
            <a:ext cx="8501062" cy="569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buFont typeface="Arial" pitchFamily="34" charset="0"/>
              <a:buNone/>
            </a:pPr>
            <a:r>
              <a:rPr lang="zh-CN" altLang="en-US" sz="2800" b="1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备考第一阶段：</a:t>
            </a:r>
          </a:p>
          <a:p>
            <a:pPr eaLnBrk="1" hangingPunct="1">
              <a:buFont typeface="Arial" pitchFamily="34" charset="0"/>
              <a:buNone/>
            </a:pPr>
            <a:r>
              <a:rPr lang="zh-CN" altLang="en-US" sz="2800" b="1" smtClean="0">
                <a:solidFill>
                  <a:srgbClr val="0000CC"/>
                </a:solidFill>
                <a:latin typeface="黑体" pitchFamily="49" charset="-122"/>
                <a:ea typeface="黑体" pitchFamily="49" charset="-122"/>
              </a:rPr>
              <a:t>   从2015年8月至2016年3月广州一模前---基础知识复习阶段</a:t>
            </a:r>
          </a:p>
          <a:p>
            <a:pPr eaLnBrk="1" hangingPunct="1">
              <a:buFont typeface="Arial" pitchFamily="34" charset="0"/>
              <a:buNone/>
            </a:pPr>
            <a:r>
              <a:rPr lang="zh-CN" altLang="en-US" sz="2800" b="1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基本任务</a:t>
            </a:r>
            <a:r>
              <a:rPr lang="zh-CN" altLang="en-US" sz="2800" b="1" smtClean="0">
                <a:solidFill>
                  <a:srgbClr val="0000CC"/>
                </a:solidFill>
                <a:latin typeface="黑体" pitchFamily="49" charset="-122"/>
                <a:ea typeface="黑体" pitchFamily="49" charset="-122"/>
              </a:rPr>
              <a:t>: 结束新课，复习课本知识。对教材中的基本知识结构有清晰的认识，掌握好基本概念和基本规律。依据《普通高中课程标准（实验）》，《全国统一考试大纲（实验）及其说明》进行拓展，结合前几年高考强调的知识点及能力要求，按照单元或章节</a:t>
            </a:r>
          </a:p>
          <a:p>
            <a:pPr eaLnBrk="1" hangingPunct="1">
              <a:buFont typeface="Arial" pitchFamily="34" charset="0"/>
              <a:buNone/>
            </a:pPr>
            <a:r>
              <a:rPr lang="zh-CN" altLang="en-US" sz="2800" b="1" smtClean="0">
                <a:solidFill>
                  <a:srgbClr val="0000CC"/>
                </a:solidFill>
                <a:latin typeface="黑体" pitchFamily="49" charset="-122"/>
                <a:ea typeface="黑体" pitchFamily="49" charset="-122"/>
              </a:rPr>
              <a:t>落实考点，夯实基础，渗透方法，培养能力。</a:t>
            </a:r>
            <a:r>
              <a:rPr lang="zh-CN" altLang="en-US" sz="2800" b="1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这一阶段要紧扣课本，落实考点，突出一个“细”字</a:t>
            </a:r>
            <a:r>
              <a:rPr lang="zh-CN" altLang="en-US" sz="2800" b="1" smtClean="0">
                <a:solidFill>
                  <a:srgbClr val="0000CC"/>
                </a:solidFill>
                <a:latin typeface="黑体" pitchFamily="49" charset="-122"/>
                <a:ea typeface="黑体" pitchFamily="49" charset="-122"/>
              </a:rPr>
              <a:t>，不留盲点，严禁用漫无目标的“套题”替代课本知识学习与梳理。</a:t>
            </a:r>
          </a:p>
          <a:p>
            <a:pPr eaLnBrk="1" hangingPunct="1">
              <a:buFont typeface="Arial" pitchFamily="34" charset="0"/>
              <a:buNone/>
            </a:pPr>
            <a:endParaRPr lang="zh-CN" altLang="en-US" sz="3200" b="1" smtClean="0">
              <a:solidFill>
                <a:srgbClr val="0000CC"/>
              </a:solidFill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22532" name="图片 1" descr="IMG_244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7200" y="-342900"/>
            <a:ext cx="10058400" cy="7543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9192718"/>
      </p:ext>
    </p:extLst>
  </p:cSld>
  <p:clrMapOvr>
    <a:masterClrMapping/>
  </p:clrMapOvr>
  <p:transition spd="slow" advTm="15000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矩形 4"/>
          <p:cNvSpPr>
            <a:spLocks noChangeArrowheads="1"/>
          </p:cNvSpPr>
          <p:nvPr/>
        </p:nvSpPr>
        <p:spPr bwMode="auto">
          <a:xfrm>
            <a:off x="684213" y="836613"/>
            <a:ext cx="8501062" cy="1189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buFont typeface="Arial" pitchFamily="34" charset="0"/>
              <a:buNone/>
            </a:pPr>
            <a:endParaRPr lang="zh-CN" altLang="en-US" sz="3600" b="1" smtClean="0">
              <a:solidFill>
                <a:srgbClr val="FF0000"/>
              </a:solidFill>
              <a:latin typeface="黑体" pitchFamily="49" charset="-122"/>
              <a:ea typeface="黑体" pitchFamily="49" charset="-122"/>
            </a:endParaRPr>
          </a:p>
          <a:p>
            <a:pPr eaLnBrk="1" hangingPunct="1">
              <a:buFont typeface="Arial" pitchFamily="34" charset="0"/>
              <a:buNone/>
            </a:pPr>
            <a:endParaRPr lang="zh-CN" altLang="en-US" sz="3600" b="1" smtClean="0">
              <a:solidFill>
                <a:srgbClr val="0000CC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3555" name="矩形 4"/>
          <p:cNvSpPr>
            <a:spLocks noChangeArrowheads="1"/>
          </p:cNvSpPr>
          <p:nvPr/>
        </p:nvSpPr>
        <p:spPr bwMode="auto">
          <a:xfrm>
            <a:off x="684213" y="692150"/>
            <a:ext cx="8501062" cy="569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buFont typeface="Arial" pitchFamily="34" charset="0"/>
              <a:buNone/>
            </a:pPr>
            <a:r>
              <a:rPr lang="zh-CN" altLang="en-US" sz="2800" b="1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备考第一阶段：</a:t>
            </a:r>
          </a:p>
          <a:p>
            <a:pPr eaLnBrk="1" hangingPunct="1">
              <a:buFont typeface="Arial" pitchFamily="34" charset="0"/>
              <a:buNone/>
            </a:pPr>
            <a:r>
              <a:rPr lang="zh-CN" altLang="en-US" sz="2800" b="1" smtClean="0">
                <a:solidFill>
                  <a:srgbClr val="0000CC"/>
                </a:solidFill>
                <a:latin typeface="黑体" pitchFamily="49" charset="-122"/>
                <a:ea typeface="黑体" pitchFamily="49" charset="-122"/>
              </a:rPr>
              <a:t>   从2015年8月至2016年3月广州一模前---基础知识复习阶段</a:t>
            </a:r>
          </a:p>
          <a:p>
            <a:pPr eaLnBrk="1" hangingPunct="1">
              <a:buFont typeface="Arial" pitchFamily="34" charset="0"/>
              <a:buNone/>
            </a:pPr>
            <a:r>
              <a:rPr lang="zh-CN" altLang="en-US" sz="2800" b="1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基本任务</a:t>
            </a:r>
            <a:r>
              <a:rPr lang="zh-CN" altLang="en-US" sz="2800" b="1" smtClean="0">
                <a:solidFill>
                  <a:srgbClr val="0000CC"/>
                </a:solidFill>
                <a:latin typeface="黑体" pitchFamily="49" charset="-122"/>
                <a:ea typeface="黑体" pitchFamily="49" charset="-122"/>
              </a:rPr>
              <a:t>: 结束新课，复习课本知识。对教材中的基本知识结构有清晰的认识，掌握好基本概念和基本规律。依据《普通高中课程标准（实验）》，《全国统一考试大纲（实验）及其说明》进行拓展，结合前几年高考强调的知识点及能力要求，按照单元或章节</a:t>
            </a:r>
          </a:p>
          <a:p>
            <a:pPr eaLnBrk="1" hangingPunct="1">
              <a:buFont typeface="Arial" pitchFamily="34" charset="0"/>
              <a:buNone/>
            </a:pPr>
            <a:r>
              <a:rPr lang="zh-CN" altLang="en-US" sz="2800" b="1" smtClean="0">
                <a:solidFill>
                  <a:srgbClr val="0000CC"/>
                </a:solidFill>
                <a:latin typeface="黑体" pitchFamily="49" charset="-122"/>
                <a:ea typeface="黑体" pitchFamily="49" charset="-122"/>
              </a:rPr>
              <a:t>落实考点，夯实基础，渗透方法，培养能力。</a:t>
            </a:r>
            <a:r>
              <a:rPr lang="zh-CN" altLang="en-US" sz="2800" b="1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这一阶段要紧扣课本，落实考点，突出一个“细”字</a:t>
            </a:r>
            <a:r>
              <a:rPr lang="zh-CN" altLang="en-US" sz="2800" b="1" smtClean="0">
                <a:solidFill>
                  <a:srgbClr val="0000CC"/>
                </a:solidFill>
                <a:latin typeface="黑体" pitchFamily="49" charset="-122"/>
                <a:ea typeface="黑体" pitchFamily="49" charset="-122"/>
              </a:rPr>
              <a:t>，不留盲点，严禁用漫无目标的“套题”替代课本知识学习与梳理。</a:t>
            </a:r>
          </a:p>
          <a:p>
            <a:pPr eaLnBrk="1" hangingPunct="1">
              <a:buFont typeface="Arial" pitchFamily="34" charset="0"/>
              <a:buNone/>
            </a:pPr>
            <a:endParaRPr lang="zh-CN" altLang="en-US" sz="3200" b="1" smtClean="0">
              <a:solidFill>
                <a:srgbClr val="0000CC"/>
              </a:solidFill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23556" name="图片 1" descr="IMG_235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600200"/>
            <a:ext cx="9144000" cy="1005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12278498"/>
      </p:ext>
    </p:extLst>
  </p:cSld>
  <p:clrMapOvr>
    <a:masterClrMapping/>
  </p:clrMapOvr>
  <p:transition spd="slow" advTm="15000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默认设计模板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7"/>
      </a:accent6>
      <a:hlink>
        <a:srgbClr val="CCCCFF"/>
      </a:hlink>
      <a:folHlink>
        <a:srgbClr val="B2B2B2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默认设计模板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7"/>
      </a:accent6>
      <a:hlink>
        <a:srgbClr val="CCCCFF"/>
      </a:hlink>
      <a:folHlink>
        <a:srgbClr val="B2B2B2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2_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</TotalTime>
  <Words>1009</Words>
  <Application>Microsoft Office PowerPoint</Application>
  <PresentationFormat>全屏显示(4:3)</PresentationFormat>
  <Paragraphs>153</Paragraphs>
  <Slides>19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5</vt:i4>
      </vt:variant>
      <vt:variant>
        <vt:lpstr>幻灯片标题</vt:lpstr>
      </vt:variant>
      <vt:variant>
        <vt:i4>19</vt:i4>
      </vt:variant>
    </vt:vector>
  </HeadingPairs>
  <TitlesOfParts>
    <vt:vector size="24" baseType="lpstr">
      <vt:lpstr>Office 主题</vt:lpstr>
      <vt:lpstr>1_Office 主题</vt:lpstr>
      <vt:lpstr>默认设计模板</vt:lpstr>
      <vt:lpstr>1_默认设计模板</vt:lpstr>
      <vt:lpstr>2_Office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群英荟萃酝良策          和衷共济谱华章</dc:title>
  <dc:creator>johnny</dc:creator>
  <cp:lastModifiedBy>USER</cp:lastModifiedBy>
  <cp:revision>11</cp:revision>
  <dcterms:created xsi:type="dcterms:W3CDTF">2016-03-24T06:50:02Z</dcterms:created>
  <dcterms:modified xsi:type="dcterms:W3CDTF">2016-03-28T08:24:43Z</dcterms:modified>
</cp:coreProperties>
</file>